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1254" r:id="rId7"/>
    <p:sldId id="410" r:id="rId8"/>
    <p:sldId id="258" r:id="rId9"/>
    <p:sldId id="398" r:id="rId10"/>
    <p:sldId id="397" r:id="rId11"/>
    <p:sldId id="1228" r:id="rId12"/>
    <p:sldId id="321" r:id="rId13"/>
    <p:sldId id="405" r:id="rId14"/>
    <p:sldId id="1252" r:id="rId15"/>
    <p:sldId id="1250" r:id="rId16"/>
    <p:sldId id="363" r:id="rId17"/>
    <p:sldId id="364" r:id="rId18"/>
    <p:sldId id="1255" r:id="rId19"/>
    <p:sldId id="411" r:id="rId20"/>
    <p:sldId id="1225" r:id="rId21"/>
    <p:sldId id="400" r:id="rId22"/>
    <p:sldId id="326" r:id="rId23"/>
    <p:sldId id="325" r:id="rId24"/>
    <p:sldId id="1226" r:id="rId25"/>
    <p:sldId id="1227" r:id="rId26"/>
    <p:sldId id="1238" r:id="rId27"/>
    <p:sldId id="1242" r:id="rId28"/>
    <p:sldId id="1239" r:id="rId29"/>
    <p:sldId id="1240" r:id="rId30"/>
    <p:sldId id="1247" r:id="rId31"/>
    <p:sldId id="1256" r:id="rId32"/>
    <p:sldId id="1257" r:id="rId33"/>
    <p:sldId id="1259" r:id="rId34"/>
    <p:sldId id="1260" r:id="rId35"/>
    <p:sldId id="1237" r:id="rId36"/>
    <p:sldId id="1243" r:id="rId37"/>
    <p:sldId id="1245" r:id="rId38"/>
    <p:sldId id="1246" r:id="rId39"/>
    <p:sldId id="1244" r:id="rId40"/>
    <p:sldId id="1248" r:id="rId41"/>
    <p:sldId id="1249" r:id="rId42"/>
  </p:sldIdLst>
  <p:sldSz cx="12192000" cy="6858000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libri Light" panose="020F0302020204030204" pitchFamily="34" charset="0"/>
      <p:regular r:id="rId48"/>
      <p:italic r:id="rId49"/>
    </p:embeddedFont>
    <p:embeddedFont>
      <p:font typeface="Encode Sans Black" pitchFamily="2" charset="-18"/>
      <p:bold r:id="rId50"/>
    </p:embeddedFont>
    <p:embeddedFont>
      <p:font typeface="Encode Sans ExtraBold" pitchFamily="2" charset="-18"/>
      <p:bold r:id="rId51"/>
    </p:embeddedFont>
    <p:embeddedFont>
      <p:font typeface="Encode Sans SemiExpandedBlack" charset="-18"/>
      <p:bold r:id="rId52"/>
    </p:embeddedFont>
    <p:embeddedFont>
      <p:font typeface="Segoe UI" panose="020B0502040204020203" pitchFamily="34" charset="0"/>
      <p:regular r:id="rId53"/>
      <p:bold r:id="rId54"/>
      <p:italic r:id="rId55"/>
      <p:boldItalic r:id="rId56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821A"/>
    <a:srgbClr val="000003"/>
    <a:srgbClr val="03050A"/>
    <a:srgbClr val="000104"/>
    <a:srgbClr val="FF3300"/>
    <a:srgbClr val="000002"/>
    <a:srgbClr val="F523E6"/>
    <a:srgbClr val="8835A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3DD1AF-042A-4ACB-A6B4-BC68BD8130BF}" v="2" dt="2023-12-09T15:08:40.5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0983" autoAdjust="0"/>
  </p:normalViewPr>
  <p:slideViewPr>
    <p:cSldViewPr snapToGrid="0">
      <p:cViewPr varScale="1">
        <p:scale>
          <a:sx n="69" d="100"/>
          <a:sy n="69" d="100"/>
        </p:scale>
        <p:origin x="16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8" Type="http://schemas.openxmlformats.org/officeDocument/2006/relationships/slide" Target="slides/slide4.xml"/><Relationship Id="rId51" Type="http://schemas.openxmlformats.org/officeDocument/2006/relationships/font" Target="fonts/font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1.fntdata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6.fntdata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bala Lukas" userId="9d63eee8-c050-4d53-ba6f-58d3a2066a75" providerId="ADAL" clId="{273DD1AF-042A-4ACB-A6B4-BC68BD8130BF}"/>
    <pc:docChg chg="undo redo custSel modSld">
      <pc:chgData name="Kubala Lukas" userId="9d63eee8-c050-4d53-ba6f-58d3a2066a75" providerId="ADAL" clId="{273DD1AF-042A-4ACB-A6B4-BC68BD8130BF}" dt="2023-12-09T15:20:28.014" v="143" actId="20577"/>
      <pc:docMkLst>
        <pc:docMk/>
      </pc:docMkLst>
      <pc:sldChg chg="modNotesTx">
        <pc:chgData name="Kubala Lukas" userId="9d63eee8-c050-4d53-ba6f-58d3a2066a75" providerId="ADAL" clId="{273DD1AF-042A-4ACB-A6B4-BC68BD8130BF}" dt="2023-11-27T08:18:30.917" v="1" actId="20577"/>
        <pc:sldMkLst>
          <pc:docMk/>
          <pc:sldMk cId="3103164294" sldId="325"/>
        </pc:sldMkLst>
      </pc:sldChg>
      <pc:sldChg chg="modNotesTx">
        <pc:chgData name="Kubala Lukas" userId="9d63eee8-c050-4d53-ba6f-58d3a2066a75" providerId="ADAL" clId="{273DD1AF-042A-4ACB-A6B4-BC68BD8130BF}" dt="2023-12-09T15:20:28.014" v="143" actId="20577"/>
        <pc:sldMkLst>
          <pc:docMk/>
          <pc:sldMk cId="3847844923" sldId="400"/>
        </pc:sldMkLst>
      </pc:sldChg>
      <pc:sldChg chg="modNotesTx">
        <pc:chgData name="Kubala Lukas" userId="9d63eee8-c050-4d53-ba6f-58d3a2066a75" providerId="ADAL" clId="{273DD1AF-042A-4ACB-A6B4-BC68BD8130BF}" dt="2023-12-09T15:18:10.809" v="120" actId="20577"/>
        <pc:sldMkLst>
          <pc:docMk/>
          <pc:sldMk cId="1901509755" sldId="1225"/>
        </pc:sldMkLst>
      </pc:sldChg>
      <pc:sldChg chg="modNotesTx">
        <pc:chgData name="Kubala Lukas" userId="9d63eee8-c050-4d53-ba6f-58d3a2066a75" providerId="ADAL" clId="{273DD1AF-042A-4ACB-A6B4-BC68BD8130BF}" dt="2023-11-27T08:39:34.525" v="117" actId="20577"/>
        <pc:sldMkLst>
          <pc:docMk/>
          <pc:sldMk cId="731423491" sldId="1243"/>
        </pc:sldMkLst>
      </pc:sldChg>
      <pc:sldChg chg="modNotesTx">
        <pc:chgData name="Kubala Lukas" userId="9d63eee8-c050-4d53-ba6f-58d3a2066a75" providerId="ADAL" clId="{273DD1AF-042A-4ACB-A6B4-BC68BD8130BF}" dt="2023-11-27T08:35:13.203" v="116" actId="6549"/>
        <pc:sldMkLst>
          <pc:docMk/>
          <pc:sldMk cId="29671766" sldId="1260"/>
        </pc:sldMkLst>
      </pc:sldChg>
    </pc:docChg>
  </pc:docChgLst>
  <pc:docChgLst>
    <pc:chgData name="Kubala Lukas" userId="S::kubalu05@upol.cz::9d63eee8-c050-4d53-ba6f-58d3a2066a75" providerId="AD" clId="Web-{627CEF4F-5CD3-894D-18BD-3F52A67C0337}"/>
    <pc:docChg chg="modSld">
      <pc:chgData name="Kubala Lukas" userId="S::kubalu05@upol.cz::9d63eee8-c050-4d53-ba6f-58d3a2066a75" providerId="AD" clId="Web-{627CEF4F-5CD3-894D-18BD-3F52A67C0337}" dt="2023-11-27T08:15:55.623" v="3" actId="20577"/>
      <pc:docMkLst>
        <pc:docMk/>
      </pc:docMkLst>
      <pc:sldChg chg="modSp">
        <pc:chgData name="Kubala Lukas" userId="S::kubalu05@upol.cz::9d63eee8-c050-4d53-ba6f-58d3a2066a75" providerId="AD" clId="Web-{627CEF4F-5CD3-894D-18BD-3F52A67C0337}" dt="2023-11-27T08:15:55.623" v="3" actId="20577"/>
        <pc:sldMkLst>
          <pc:docMk/>
          <pc:sldMk cId="322537921" sldId="405"/>
        </pc:sldMkLst>
        <pc:spChg chg="mod">
          <ac:chgData name="Kubala Lukas" userId="S::kubalu05@upol.cz::9d63eee8-c050-4d53-ba6f-58d3a2066a75" providerId="AD" clId="Web-{627CEF4F-5CD3-894D-18BD-3F52A67C0337}" dt="2023-11-27T08:15:55.623" v="3" actId="20577"/>
          <ac:spMkLst>
            <pc:docMk/>
            <pc:sldMk cId="322537921" sldId="405"/>
            <ac:spMk id="5" creationId="{0E8C066A-3588-FF1D-939A-66C2524500F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CA8F4-9BAC-4D49-9422-29E359C25042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CBCB1-5700-4D62-9270-9B608EA0ED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0498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nes.cz/usti/zpravy/skautsti-vedouci-se-odvolali-proti-rozsudku-za-zneuzivani-deti.A140314_172612_usti-zpravy_alh" TargetMode="External"/><Relationship Id="rId7" Type="http://schemas.openxmlformats.org/officeDocument/2006/relationships/hyperlink" Target="https://zpravy.aktualne.cz/domaci/mertl-znasilneni-soud/r~12225e4a740011eea9eeac1f6b220ee8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zpravy.aktualne.cz/domaci/muze-po-zneuziti-deti-propustili/r~f2966efe5d0c11ee8d680cc47ab5f122/" TargetMode="External"/><Relationship Id="rId5" Type="http://schemas.openxmlformats.org/officeDocument/2006/relationships/hyperlink" Target="https://www.reflex.cz/clanek/zpravy/97535/muze-ktery-vydiral-a-sexualne-zneuzil-39-chlapcu-soud-propustil-ve-vezeni-zustava-kvuli-stiznosti-zalobce.html" TargetMode="External"/><Relationship Id="rId4" Type="http://schemas.openxmlformats.org/officeDocument/2006/relationships/hyperlink" Target="https://www.novinky.cz/clanek/krimi-rikal-si-meluzin-a-s-piskotem-zneuzival-deti-soud-mu-dal-sanci-na-svobodu-40296870" TargetMode="Externa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krkonossky.denik.cz/zlociny-a-soudy/za-zneuziti-desitek-divek-dostal-muz-8-5-let-vezeni-20160224.html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idnes.cz/hradec-kralove/zpravy/soud-za-zneuzivani-divek-na-trutnovsku.A160211_113104_hradec-zpravy_the" TargetMode="External"/><Relationship Id="rId4" Type="http://schemas.openxmlformats.org/officeDocument/2006/relationships/hyperlink" Target="https://www.idnes.cz/hradec-kralove/zpravy/rozsudek-nad-lukasem-bako-za-zneuzivani-divek.A160224_100443_hradec-zpravy_the" TargetMode="Externa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8085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/>
              <a:t>Vzorový slide </a:t>
            </a:r>
            <a:r>
              <a:rPr lang="cs-CZ"/>
              <a:t>– doplňte název obce/města, logo, jména přednášejících atd.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7595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Apelujeme na to, že internet je super, děti ho používají, je pro ně skvělým místem. Může být ale také nebezpečný a představovat různá rizika.</a:t>
            </a:r>
            <a:br>
              <a:rPr lang="cs-CZ"/>
            </a:br>
            <a:r>
              <a:rPr lang="cs-CZ"/>
              <a:t>Nestrašíme, podáváme objektivní informace…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284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V úvodní části se žáků zeptáme, s jakými riziky se můžeme v internetovém prostředí setkat. Provádíme vlastně motivaci a evokaci a zjišťujeme, jaké jevy znají, s čím se setkali apod.</a:t>
            </a:r>
          </a:p>
          <a:p>
            <a:endParaRPr lang="cs-CZ"/>
          </a:p>
          <a:p>
            <a:r>
              <a:rPr lang="cs-CZ"/>
              <a:t>Žáci budou odpovídat např.</a:t>
            </a:r>
          </a:p>
          <a:p>
            <a:r>
              <a:rPr lang="cs-CZ"/>
              <a:t>- kyberšikana,</a:t>
            </a:r>
          </a:p>
          <a:p>
            <a:r>
              <a:rPr lang="cs-CZ"/>
              <a:t>- podvody,</a:t>
            </a:r>
          </a:p>
          <a:p>
            <a:r>
              <a:rPr lang="cs-CZ"/>
              <a:t>- úchyláci, pedofilové, rizika seznamování,</a:t>
            </a:r>
          </a:p>
          <a:p>
            <a:r>
              <a:rPr lang="cs-CZ"/>
              <a:t>- dezinformace, lži,</a:t>
            </a:r>
          </a:p>
          <a:p>
            <a:r>
              <a:rPr lang="cs-CZ"/>
              <a:t>- dětská pornografie, zoofilie</a:t>
            </a:r>
          </a:p>
          <a:p>
            <a:r>
              <a:rPr lang="cs-CZ"/>
              <a:t>apod.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2644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Slovem </a:t>
            </a:r>
            <a:r>
              <a:rPr lang="cs-CZ" sz="1800" b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kyberšikana označujeme nejrůznější formy agresivních útoků na jednotlivce</a:t>
            </a:r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 (či skupiny žáků), které </a:t>
            </a:r>
            <a:r>
              <a:rPr lang="cs-CZ" sz="1800" b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využívají k útoku moderní komunikační technologie</a:t>
            </a:r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, především mobilní telefony (ale také např. počítače, tablety apod.). Co je důležité – u kyberšikany </a:t>
            </a:r>
            <a:r>
              <a:rPr lang="cs-CZ" sz="1800" b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dochází k útokům opakovaně</a:t>
            </a:r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, útoky jsou </a:t>
            </a:r>
            <a:r>
              <a:rPr lang="cs-CZ" sz="1800" b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intenzivní</a:t>
            </a:r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 a mají na dítě skutečně </a:t>
            </a:r>
            <a:r>
              <a:rPr lang="cs-CZ" sz="1800" b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dopad, dítě útoky vnímá jako ubližující</a:t>
            </a:r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800" kern="100">
              <a:solidFill>
                <a:srgbClr val="000000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Kyberšikana je často zaměňována s tzv. on-line obtěžováním, tímto termínem označujeme </a:t>
            </a:r>
            <a:r>
              <a:rPr lang="cs-CZ" sz="1800" b="1" kern="1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jednorázové útoky</a:t>
            </a:r>
            <a:r>
              <a:rPr lang="cs-CZ" sz="1800" kern="1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, jejichž dopad na oběť je pouze dočasný. </a:t>
            </a:r>
            <a:endParaRPr lang="cs-CZ" sz="1800">
              <a:solidFill>
                <a:srgbClr val="000000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Open Sans" panose="020B0606030504020204" pitchFamily="34" charset="0"/>
            </a:endParaRPr>
          </a:p>
          <a:p>
            <a:endParaRPr lang="cs-CZ"/>
          </a:p>
          <a:p>
            <a:r>
              <a:rPr lang="cs-CZ" b="1"/>
              <a:t>Vysvětlujeme, že kyberšikana musí:</a:t>
            </a:r>
          </a:p>
          <a:p>
            <a:endParaRPr lang="cs-CZ"/>
          </a:p>
          <a:p>
            <a:pPr marL="228600" indent="-228600">
              <a:buAutoNum type="arabicPeriod"/>
            </a:pPr>
            <a:r>
              <a:rPr lang="cs-CZ" b="1"/>
              <a:t>Být opakovaná </a:t>
            </a:r>
            <a:r>
              <a:rPr lang="cs-CZ" b="0"/>
              <a:t>(jednorázová urážka není kyberšikana)</a:t>
            </a:r>
            <a:r>
              <a:rPr lang="cs-CZ" b="1"/>
              <a:t>.</a:t>
            </a:r>
          </a:p>
          <a:p>
            <a:pPr marL="228600" indent="-228600">
              <a:buAutoNum type="arabicPeriod"/>
            </a:pPr>
            <a:r>
              <a:rPr lang="cs-CZ" b="1"/>
              <a:t>Má dopad.</a:t>
            </a:r>
          </a:p>
          <a:p>
            <a:pPr marL="228600" indent="-228600">
              <a:buAutoNum type="arabicPeriod"/>
            </a:pPr>
            <a:r>
              <a:rPr lang="cs-CZ" b="1"/>
              <a:t>Je intenzivní.</a:t>
            </a:r>
          </a:p>
          <a:p>
            <a:pPr marL="228600" indent="-228600">
              <a:buAutoNum type="arabicPeriod"/>
            </a:pPr>
            <a:r>
              <a:rPr lang="cs-CZ" b="1"/>
              <a:t>Jsou v ní zneužívány technologie – počítače, internet, mobily…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1EDC3-2C72-482A-ACAE-160E746A9B6A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9865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Kyberšikana není trestný čin, respektive v trestním zákoníku v ČR není uvedena.</a:t>
            </a:r>
          </a:p>
          <a:p>
            <a:r>
              <a:rPr lang="cs-CZ"/>
              <a:t>Některé její vážné formy ale mohou trestnými činy být – vydírání, vyhrožování apod.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4215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>
                <a:cs typeface="Calibri"/>
              </a:rPr>
              <a:t>Zde je vhodné zopakovat Co je kyberšikana a upozornit na opakovanost, intenzitu a dopad.</a:t>
            </a:r>
          </a:p>
          <a:p>
            <a:endParaRPr lang="cs-CZ">
              <a:cs typeface="Calibri"/>
            </a:endParaRPr>
          </a:p>
          <a:p>
            <a:r>
              <a:rPr lang="cs-CZ">
                <a:cs typeface="Calibri"/>
              </a:rPr>
              <a:t>Na tomto místě je rovněž vhodná otázka: Je kyberšikana to, když někomu odešlu jednu škaredou zprávu např. na WhatsApp apod.? </a:t>
            </a:r>
          </a:p>
          <a:p>
            <a:r>
              <a:rPr lang="cs-CZ">
                <a:cs typeface="Calibri"/>
              </a:rPr>
              <a:t>Toto kyberšikana samozřejmě není, jelikož nesplňuje opakovanost, intenzitu a dopad.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0560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800" b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Pachatelem kyberšikany</a:t>
            </a:r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 pak zpravidla bývá někdo z okolí oběti – např. její </a:t>
            </a:r>
            <a:r>
              <a:rPr lang="cs-CZ" sz="1800" b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spolužáci, žáci ze stejné školy či jiní vrstevníci</a:t>
            </a:r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Yu Mincho" panose="020B0400000000000000" pitchFamily="18" charset="-128"/>
                <a:cs typeface="Arial" panose="020B0604020202020204" pitchFamily="34" charset="0"/>
              </a:rPr>
              <a:t>. K nejčastějším motivům pachatelů kyberšikany pak patří především pomsta, dále např. představa pachatelů, že oběti si kyberšikanu zaslouží, mezi motivy nalezneme také nudu, v řadě případů pak kyberšikana vzniká také pod vlivem skupinového tlaku ve třídě. U kyberšikany také existuje tzv. přepínání rolí – z obětí tradičních forem šikany se mohou stávat pachatelé kyberšikany.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0560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cs-CZ"/>
              <a:t>Kyberšikana </a:t>
            </a:r>
            <a:r>
              <a:rPr lang="cs-CZ" sz="1800" kern="1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je zpravidla definována jako činnost záměrná, může však vzniknout i nezáměrně – např. jako </a:t>
            </a:r>
            <a:r>
              <a:rPr lang="cs-CZ" sz="1800" b="1" kern="1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nevhodný vtip</a:t>
            </a:r>
            <a:r>
              <a:rPr lang="cs-CZ" sz="1800" kern="1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, který se v on-line prostředí vymkne kontrole. Dítě si např. neuvědomí, jak může rádoby vtipná fotografie či video spolužáka ublížit, pokud se začne nekontrolovaně šířit internetem a začne být masově komentována. </a:t>
            </a:r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Pachatelé kyberšikany si často neuvědomují, co svým chováním oběti působí – prostřednictvím internetu třeba nevidí, že oběť pláče, že nemůže spát, že se trápí apod. </a:t>
            </a:r>
            <a:r>
              <a:rPr lang="cs-CZ" sz="1800" b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To, co z pohledu útočníka vypadá jako legrace, může oběť vnímat jako skutečné násilí</a:t>
            </a:r>
            <a:r>
              <a:rPr lang="cs-CZ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jako šikanu či kyberšikanu.</a:t>
            </a:r>
            <a:endParaRPr lang="cs-CZ" sz="1800" kern="10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1EDC3-2C72-482A-ACAE-160E746A9B6A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088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Na </a:t>
            </a:r>
            <a:r>
              <a:rPr lang="en-US" err="1">
                <a:cs typeface="Calibri"/>
              </a:rPr>
              <a:t>tomto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případu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kyberšikany</a:t>
            </a:r>
            <a:r>
              <a:rPr lang="en-US">
                <a:cs typeface="Calibri"/>
              </a:rPr>
              <a:t> je </a:t>
            </a:r>
            <a:r>
              <a:rPr lang="en-US" err="1">
                <a:cs typeface="Calibri"/>
              </a:rPr>
              <a:t>možné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demonstrovat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dlouhodobost</a:t>
            </a:r>
            <a:r>
              <a:rPr lang="en-US">
                <a:cs typeface="Calibri"/>
              </a:rPr>
              <a:t> a </a:t>
            </a:r>
            <a:r>
              <a:rPr lang="en-US" err="1">
                <a:cs typeface="Calibri"/>
              </a:rPr>
              <a:t>intenzitu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ubližování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chlapci</a:t>
            </a:r>
            <a:r>
              <a:rPr lang="en-US">
                <a:cs typeface="Calibri"/>
              </a:rPr>
              <a:t>. 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5866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1EDC3-2C72-482A-ACAE-160E746A9B6A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088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/>
              <a:t>Základním pravidlem je:</a:t>
            </a:r>
          </a:p>
          <a:p>
            <a:pPr marL="228600" indent="-228600">
              <a:buAutoNum type="arabicPeriod"/>
            </a:pPr>
            <a:r>
              <a:rPr lang="cs-CZ" b="1"/>
              <a:t>Ukončit komunikaci, hlavně se nemstít, pořídit si důkazy.</a:t>
            </a:r>
          </a:p>
          <a:p>
            <a:pPr marL="228600" indent="-228600">
              <a:buAutoNum type="arabicPeriod"/>
            </a:pPr>
            <a:r>
              <a:rPr lang="cs-CZ" b="1"/>
              <a:t>Pokud útoky pokračují, zablokovat – ale až poté, co máme důkazy.</a:t>
            </a:r>
          </a:p>
          <a:p>
            <a:pPr marL="228600" indent="-228600">
              <a:buAutoNum type="arabicPeriod"/>
            </a:pPr>
            <a:r>
              <a:rPr lang="cs-CZ" b="1"/>
              <a:t>Nakonec oznámit útok dospělým či poradnám…</a:t>
            </a:r>
          </a:p>
          <a:p>
            <a:pPr marL="228600" indent="-228600">
              <a:buAutoNum type="arabicPeriod"/>
            </a:pPr>
            <a:endParaRPr lang="cs-CZ"/>
          </a:p>
          <a:p>
            <a:pPr marL="0" indent="0">
              <a:buNone/>
            </a:pPr>
            <a:r>
              <a:rPr lang="cs-CZ" sz="1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Pokud dítě zažívá kyberšikanu je třeba </a:t>
            </a:r>
            <a:r>
              <a:rPr lang="cs-CZ" sz="1800" b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zachovat klid</a:t>
            </a:r>
            <a:r>
              <a:rPr lang="cs-CZ" sz="1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cs-CZ" sz="1800" b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pořídit si důkazy</a:t>
            </a:r>
            <a:r>
              <a:rPr lang="cs-CZ" sz="1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tom, že kyberšikana skutečně probíhá (např. uložit si </a:t>
            </a:r>
            <a:r>
              <a:rPr lang="cs-CZ" sz="180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screeny</a:t>
            </a:r>
            <a:r>
              <a:rPr lang="cs-CZ" sz="1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komunikace apod.). Poté je dobré </a:t>
            </a:r>
            <a:r>
              <a:rPr lang="cs-CZ" sz="1800" b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zjistit příčinu</a:t>
            </a:r>
            <a:r>
              <a:rPr lang="cs-CZ" sz="1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proč k útoku dochází – někdy může jít třeba o nedorozumění, které se snadno vysvětlí a kyberšikanu půjde rychle zastavit. Určitě je vhodné </a:t>
            </a:r>
            <a:r>
              <a:rPr lang="cs-CZ" sz="1800" b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omezit komunikaci s agresorem</a:t>
            </a:r>
            <a:r>
              <a:rPr lang="cs-CZ" sz="1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hlavně mu nenadávat, nenapadat ho, nemotivovat ho k dalšímu útoku. Pokud pachatel neustává v šíření nenávisti, můžeme ho zablokovat (ale až po pořízení důkazů). Dobré je také </a:t>
            </a:r>
            <a:r>
              <a:rPr lang="cs-CZ" sz="1800" b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oznámit útok dospělým</a:t>
            </a:r>
            <a:r>
              <a:rPr lang="cs-CZ" sz="1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(rodiči, učiteli) – mohou ti pomoci s řešením. Z pohledu oběti je také důležité </a:t>
            </a:r>
            <a:r>
              <a:rPr lang="cs-CZ" sz="1800" b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žádat konečný verdikt</a:t>
            </a:r>
            <a:r>
              <a:rPr lang="cs-CZ" sz="18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dítě potřebuje vědět, jak byla kyberšikana dořešena, zda byli agresoři potrestání a jak je zajištěno, že už se tento problém nebude opakovat.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7445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Vysvětlete žákům, že v takovém případě stačí oběti poradit, kam se může obrátit o pomoc. Případně ji alespoň dodat odvahu, aby daný problém začala řešit.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0268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823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Zde je </a:t>
            </a:r>
            <a:r>
              <a:rPr lang="en-US" err="1">
                <a:cs typeface="Calibri"/>
              </a:rPr>
              <a:t>vhodné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zeptat</a:t>
            </a:r>
            <a:r>
              <a:rPr lang="en-US">
                <a:cs typeface="Calibri"/>
              </a:rPr>
              <a:t> se </a:t>
            </a:r>
            <a:r>
              <a:rPr lang="en-US" err="1">
                <a:cs typeface="Calibri"/>
              </a:rPr>
              <a:t>žáků</a:t>
            </a:r>
            <a:r>
              <a:rPr lang="en-US">
                <a:cs typeface="Calibri"/>
              </a:rPr>
              <a:t> Co je sexting. </a:t>
            </a:r>
            <a:r>
              <a:rPr lang="en-US" err="1">
                <a:cs typeface="Calibri"/>
              </a:rPr>
              <a:t>Následně</a:t>
            </a:r>
            <a:r>
              <a:rPr lang="en-US">
                <a:cs typeface="Calibri"/>
              </a:rPr>
              <a:t> je </a:t>
            </a:r>
            <a:r>
              <a:rPr lang="en-US" err="1">
                <a:cs typeface="Calibri"/>
              </a:rPr>
              <a:t>vhodné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jejich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odpovědi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shrnout</a:t>
            </a:r>
            <a:r>
              <a:rPr lang="en-US">
                <a:cs typeface="Calibri"/>
              </a:rPr>
              <a:t> a sexting </a:t>
            </a:r>
            <a:r>
              <a:rPr lang="en-US" err="1">
                <a:cs typeface="Calibri"/>
              </a:rPr>
              <a:t>popsat</a:t>
            </a:r>
            <a:r>
              <a:rPr lang="en-US">
                <a:cs typeface="Calibri"/>
              </a:rPr>
              <a:t>.</a:t>
            </a:r>
          </a:p>
          <a:p>
            <a:endParaRPr lang="en-US">
              <a:cs typeface="Calibri"/>
            </a:endParaRPr>
          </a:p>
          <a:p>
            <a:r>
              <a:rPr lang="cs-CZ"/>
              <a:t>Za </a:t>
            </a:r>
            <a:r>
              <a:rPr lang="cs-CZ" b="1" err="1"/>
              <a:t>sexting</a:t>
            </a:r>
            <a:r>
              <a:rPr lang="cs-CZ" b="1"/>
              <a:t> </a:t>
            </a:r>
            <a:r>
              <a:rPr lang="cs-CZ"/>
              <a:t>označujeme </a:t>
            </a:r>
            <a:r>
              <a:rPr lang="cs-CZ" b="1"/>
              <a:t>dobrovolné sdílení vlastních intimních materiálů (fotografií, videí, má však i textovou podobu) – a to zpravidla v online prostředí.</a:t>
            </a:r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18423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cs typeface="Calibri"/>
              </a:rPr>
              <a:t>Dítě (podle § 126 trestní zákona </a:t>
            </a:r>
            <a:r>
              <a:rPr lang="cs-CZ" dirty="0" err="1">
                <a:cs typeface="Calibri"/>
              </a:rPr>
              <a:t>zákona</a:t>
            </a:r>
            <a:r>
              <a:rPr lang="cs-CZ" dirty="0">
                <a:cs typeface="Calibri"/>
              </a:rPr>
              <a:t> osoba mladší 18 let) může vytvářet své vlastní selfie, včetně selfie obnažených. Riskuje však, že se MŮŽE stát pachatelem trestného činu - tj. i jedinec mladší 18 let se může dopouštět TČ (např. výroby tzv. dětské pornografie viz níže).</a:t>
            </a:r>
          </a:p>
          <a:p>
            <a:endParaRPr lang="cs-CZ" dirty="0">
              <a:cs typeface="Calibri"/>
            </a:endParaRPr>
          </a:p>
          <a:p>
            <a:r>
              <a:rPr lang="cs-CZ" dirty="0">
                <a:cs typeface="Calibri"/>
              </a:rPr>
              <a:t>Konkrétní situace se pak posuzují individuálně.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1EDC3-2C72-482A-ACAE-160E746A9B6A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0103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cs typeface="Calibri"/>
              </a:rPr>
              <a:t>V rámci </a:t>
            </a:r>
            <a:r>
              <a:rPr lang="cs-CZ" dirty="0" err="1">
                <a:cs typeface="Calibri"/>
              </a:rPr>
              <a:t>sextingu</a:t>
            </a:r>
            <a:r>
              <a:rPr lang="cs-CZ" dirty="0">
                <a:cs typeface="Calibri"/>
              </a:rPr>
              <a:t> </a:t>
            </a:r>
            <a:r>
              <a:rPr lang="cs-CZ">
                <a:cs typeface="Calibri"/>
              </a:rPr>
              <a:t>se MŮŽEME </a:t>
            </a:r>
            <a:r>
              <a:rPr lang="cs-CZ" dirty="0">
                <a:cs typeface="Calibri"/>
              </a:rPr>
              <a:t>stát pachateli přestupků či trestných činů (§ 192 TZ Výroba a jiné nakládání s dětskou pornografií, § 191 TZ Šíření pornografie, § 201 TZ Ohrožování výchovy dítěte, § 193b TZ Navazování nedovolených kontaktů s dítětem, § 193a TZ Účast na pornografickém představení, § 186 Sexuální nátlak apod.). </a:t>
            </a:r>
          </a:p>
          <a:p>
            <a:endParaRPr lang="cs-CZ" dirty="0">
              <a:cs typeface="Calibri"/>
            </a:endParaRPr>
          </a:p>
          <a:p>
            <a:r>
              <a:rPr lang="cs-CZ" dirty="0">
                <a:cs typeface="Calibri"/>
              </a:rPr>
              <a:t>Zatímco konsensuální </a:t>
            </a:r>
            <a:r>
              <a:rPr lang="cs-CZ" dirty="0" err="1">
                <a:cs typeface="Calibri"/>
              </a:rPr>
              <a:t>sexting</a:t>
            </a:r>
            <a:r>
              <a:rPr lang="cs-CZ" dirty="0">
                <a:cs typeface="Calibri"/>
              </a:rPr>
              <a:t> mezi dospělými osobami není na podkladě aktuálně účinného znění trestního zákoníku možné kriminalizovat, jinak tomu může být při účasti osob mladších osmnácti let. V určitých případech se osoby mladší osmnácti let mohou dopouštět protiprávního jednání v oblasti výroby či šíření dětské pornografie. K tomuto je potřeba uvést, že každý případ je nezbytné posuzovat přísně individuálně podle jeho konkrétních okolností, přičemž v tomto ohledu nelze uplatnit generálně jeden přístup.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1EDC3-2C72-482A-ACAE-160E746A9B6A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8013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Tento případ pochází z online poradny projektu E-Bezpečí. Jde o autentický případ tak, jak ho zadalo dítě (včetně chyb a překlepů).</a:t>
            </a:r>
          </a:p>
          <a:p>
            <a:endParaRPr lang="cs-CZ"/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56683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Tento případ pochází z online poradny projektu E-Bezpečí. Jde o autentický případ tak, jak ho zadalo dítě (včetně chyb a překlepů).</a:t>
            </a:r>
          </a:p>
          <a:p>
            <a:br>
              <a:rPr lang="cs-CZ" dirty="0">
                <a:cs typeface="Calibri"/>
              </a:rPr>
            </a:br>
            <a:r>
              <a:rPr lang="cs-CZ" dirty="0">
                <a:cs typeface="Calibri"/>
              </a:rPr>
              <a:t>Jde o </a:t>
            </a:r>
            <a:r>
              <a:rPr lang="en-US" dirty="0" err="1">
                <a:cs typeface="Calibri"/>
              </a:rPr>
              <a:t>ukázku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vydírání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prostřednictvím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intimních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materiálů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oběti</a:t>
            </a:r>
            <a:r>
              <a:rPr lang="en-US" dirty="0">
                <a:cs typeface="Calibri"/>
              </a:rPr>
              <a:t> - </a:t>
            </a:r>
            <a:r>
              <a:rPr lang="en-US" dirty="0" err="1">
                <a:cs typeface="Calibri"/>
              </a:rPr>
              <a:t>jedná</a:t>
            </a:r>
            <a:r>
              <a:rPr lang="en-US" dirty="0">
                <a:cs typeface="Calibri"/>
              </a:rPr>
              <a:t> se</a:t>
            </a:r>
            <a:r>
              <a:rPr lang="cs-CZ" dirty="0">
                <a:cs typeface="Calibri"/>
              </a:rPr>
              <a:t> 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tzv</a:t>
            </a:r>
            <a:r>
              <a:rPr lang="en-US" dirty="0">
                <a:cs typeface="Calibri"/>
              </a:rPr>
              <a:t>. SEXTORTION.</a:t>
            </a:r>
          </a:p>
          <a:p>
            <a:endParaRPr lang="en-US" dirty="0">
              <a:cs typeface="Calibri"/>
            </a:endParaRPr>
          </a:p>
          <a:p>
            <a:r>
              <a:rPr lang="en-US" b="1" dirty="0"/>
              <a:t>Sextortion (sex + extortion) </a:t>
            </a:r>
            <a:r>
              <a:rPr lang="en-US" b="1" dirty="0" err="1"/>
              <a:t>označujeme</a:t>
            </a:r>
            <a:r>
              <a:rPr lang="en-US" b="1" dirty="0"/>
              <a:t> </a:t>
            </a:r>
            <a:r>
              <a:rPr lang="en-US" b="1" dirty="0" err="1"/>
              <a:t>vydírání</a:t>
            </a:r>
            <a:r>
              <a:rPr lang="en-US" b="1" dirty="0"/>
              <a:t>, </a:t>
            </a:r>
            <a:r>
              <a:rPr lang="en-US" b="1" dirty="0" err="1"/>
              <a:t>které</a:t>
            </a:r>
            <a:r>
              <a:rPr lang="en-US" b="1" dirty="0"/>
              <a:t> </a:t>
            </a:r>
            <a:r>
              <a:rPr lang="en-US" b="1" dirty="0" err="1"/>
              <a:t>využívá</a:t>
            </a:r>
            <a:r>
              <a:rPr lang="en-US" b="1" dirty="0"/>
              <a:t> </a:t>
            </a:r>
            <a:r>
              <a:rPr lang="en-US" b="1" dirty="0" err="1"/>
              <a:t>intimních</a:t>
            </a:r>
            <a:r>
              <a:rPr lang="en-US" b="1" dirty="0"/>
              <a:t> </a:t>
            </a:r>
            <a:r>
              <a:rPr lang="en-US" b="1" dirty="0" err="1"/>
              <a:t>materiálů</a:t>
            </a:r>
            <a:r>
              <a:rPr lang="en-US" b="1" dirty="0"/>
              <a:t> </a:t>
            </a:r>
            <a:r>
              <a:rPr lang="en-US" b="1" dirty="0" err="1"/>
              <a:t>oběti</a:t>
            </a:r>
            <a:r>
              <a:rPr lang="en-US" b="1" dirty="0"/>
              <a:t>.</a:t>
            </a:r>
          </a:p>
          <a:p>
            <a:endParaRPr lang="en-US" b="1" dirty="0">
              <a:cs typeface="Calibri"/>
            </a:endParaRPr>
          </a:p>
          <a:p>
            <a:r>
              <a:rPr lang="en-US" b="1" dirty="0">
                <a:cs typeface="Calibri"/>
              </a:rPr>
              <a:t>POZOR </a:t>
            </a:r>
            <a:r>
              <a:rPr lang="en-US" dirty="0">
                <a:cs typeface="Calibri"/>
              </a:rPr>
              <a:t>– toto </a:t>
            </a:r>
            <a:r>
              <a:rPr lang="en-US" dirty="0" err="1">
                <a:cs typeface="Calibri"/>
              </a:rPr>
              <a:t>vydírání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častěji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postihuje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chlapce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mladé</a:t>
            </a:r>
            <a:r>
              <a:rPr lang="en-US" dirty="0">
                <a:cs typeface="Calibri"/>
              </a:rPr>
              <a:t> m</a:t>
            </a:r>
            <a:r>
              <a:rPr lang="cs-CZ" dirty="0">
                <a:cs typeface="Calibri"/>
              </a:rPr>
              <a:t>u</a:t>
            </a:r>
            <a:r>
              <a:rPr lang="en-US" dirty="0" err="1">
                <a:cs typeface="Calibri"/>
              </a:rPr>
              <a:t>že</a:t>
            </a:r>
            <a:r>
              <a:rPr lang="en-US" dirty="0">
                <a:cs typeface="Calibri"/>
              </a:rPr>
              <a:t> v </a:t>
            </a:r>
            <a:r>
              <a:rPr lang="en-US" dirty="0" err="1">
                <a:cs typeface="Calibri"/>
              </a:rPr>
              <a:t>rámci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seznamování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internetu</a:t>
            </a:r>
            <a:r>
              <a:rPr lang="en-US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Na </a:t>
            </a:r>
            <a:r>
              <a:rPr lang="en-US" dirty="0" err="1">
                <a:cs typeface="Calibri"/>
              </a:rPr>
              <a:t>besedě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můžete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upozornit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tzv</a:t>
            </a:r>
            <a:r>
              <a:rPr lang="en-US" dirty="0">
                <a:cs typeface="Calibri"/>
              </a:rPr>
              <a:t>. porno-</a:t>
            </a:r>
            <a:r>
              <a:rPr lang="en-US" dirty="0" err="1">
                <a:cs typeface="Calibri"/>
              </a:rPr>
              <a:t>pomstu</a:t>
            </a:r>
            <a:r>
              <a:rPr lang="en-US" dirty="0">
                <a:cs typeface="Calibri"/>
              </a:rPr>
              <a:t> (Revenge porn) - </a:t>
            </a:r>
            <a:r>
              <a:rPr lang="en-US" dirty="0" err="1"/>
              <a:t>označuje</a:t>
            </a:r>
            <a:r>
              <a:rPr lang="en-US" dirty="0"/>
              <a:t> </a:t>
            </a:r>
            <a:r>
              <a:rPr lang="en-US" dirty="0" err="1"/>
              <a:t>typ</a:t>
            </a:r>
            <a:r>
              <a:rPr lang="en-US" dirty="0"/>
              <a:t> </a:t>
            </a:r>
            <a:r>
              <a:rPr lang="en-US" dirty="0" err="1"/>
              <a:t>útoku</a:t>
            </a:r>
            <a:r>
              <a:rPr lang="en-US" dirty="0"/>
              <a:t>, </a:t>
            </a:r>
            <a:r>
              <a:rPr lang="en-US" dirty="0" err="1"/>
              <a:t>kdy</a:t>
            </a:r>
            <a:r>
              <a:rPr lang="en-US" dirty="0"/>
              <a:t> </a:t>
            </a:r>
            <a:r>
              <a:rPr lang="en-US" dirty="0" err="1"/>
              <a:t>dochází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kyberšikaně</a:t>
            </a:r>
            <a:r>
              <a:rPr lang="en-US" dirty="0"/>
              <a:t> </a:t>
            </a:r>
            <a:r>
              <a:rPr lang="en-US" dirty="0" err="1"/>
              <a:t>konkrétních</a:t>
            </a:r>
            <a:r>
              <a:rPr lang="en-US" dirty="0"/>
              <a:t> </a:t>
            </a:r>
            <a:r>
              <a:rPr lang="en-US" dirty="0" err="1"/>
              <a:t>osob</a:t>
            </a:r>
            <a:r>
              <a:rPr lang="en-US" dirty="0"/>
              <a:t> </a:t>
            </a:r>
            <a:r>
              <a:rPr lang="en-US" dirty="0" err="1"/>
              <a:t>prostřednictvím</a:t>
            </a:r>
            <a:r>
              <a:rPr lang="en-US" dirty="0"/>
              <a:t> </a:t>
            </a:r>
            <a:r>
              <a:rPr lang="en-US" dirty="0" err="1"/>
              <a:t>šíření</a:t>
            </a:r>
            <a:r>
              <a:rPr lang="en-US" dirty="0"/>
              <a:t> </a:t>
            </a:r>
            <a:r>
              <a:rPr lang="en-US" dirty="0" err="1"/>
              <a:t>dehonestujících</a:t>
            </a:r>
            <a:r>
              <a:rPr lang="en-US" dirty="0"/>
              <a:t> </a:t>
            </a:r>
            <a:r>
              <a:rPr lang="en-US" dirty="0" err="1"/>
              <a:t>sexuálně</a:t>
            </a:r>
            <a:r>
              <a:rPr lang="en-US" dirty="0"/>
              <a:t> </a:t>
            </a:r>
            <a:r>
              <a:rPr lang="en-US" dirty="0" err="1"/>
              <a:t>explicitních</a:t>
            </a:r>
            <a:r>
              <a:rPr lang="en-US" dirty="0"/>
              <a:t> </a:t>
            </a:r>
            <a:r>
              <a:rPr lang="en-US" dirty="0" err="1"/>
              <a:t>fotografií</a:t>
            </a:r>
            <a:r>
              <a:rPr lang="en-US" dirty="0"/>
              <a:t> </a:t>
            </a:r>
            <a:r>
              <a:rPr lang="en-US" dirty="0" err="1"/>
              <a:t>či</a:t>
            </a:r>
            <a:r>
              <a:rPr lang="en-US" dirty="0"/>
              <a:t> </a:t>
            </a:r>
            <a:r>
              <a:rPr lang="en-US" dirty="0" err="1"/>
              <a:t>videí</a:t>
            </a:r>
            <a:r>
              <a:rPr lang="en-US" dirty="0"/>
              <a:t> </a:t>
            </a:r>
            <a:r>
              <a:rPr lang="en-US" dirty="0" err="1"/>
              <a:t>obětí</a:t>
            </a:r>
            <a:r>
              <a:rPr lang="en-US" dirty="0"/>
              <a:t> </a:t>
            </a:r>
            <a:r>
              <a:rPr lang="en-US" dirty="0" err="1"/>
              <a:t>jejich</a:t>
            </a:r>
            <a:r>
              <a:rPr lang="en-US" dirty="0"/>
              <a:t> </a:t>
            </a:r>
            <a:r>
              <a:rPr lang="en-US" dirty="0" err="1"/>
              <a:t>expartnery</a:t>
            </a:r>
            <a:r>
              <a:rPr lang="en-US" dirty="0"/>
              <a:t> </a:t>
            </a:r>
            <a:r>
              <a:rPr lang="en-US" dirty="0" err="1"/>
              <a:t>či</a:t>
            </a:r>
            <a:r>
              <a:rPr lang="en-US" dirty="0"/>
              <a:t> </a:t>
            </a:r>
            <a:r>
              <a:rPr lang="en-US" dirty="0" err="1"/>
              <a:t>dalšími</a:t>
            </a:r>
            <a:r>
              <a:rPr lang="en-US" dirty="0"/>
              <a:t> </a:t>
            </a:r>
            <a:r>
              <a:rPr lang="en-US" dirty="0" err="1"/>
              <a:t>osobami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9569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cs-CZ" sz="1800" kern="10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Kybergrooming</a:t>
            </a:r>
            <a:r>
              <a:rPr lang="cs-CZ" sz="1800" kern="1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je </a:t>
            </a:r>
            <a:r>
              <a:rPr lang="cs-CZ" sz="1800" b="1" kern="1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riziková forma komunikace v online prostředí, jejímž cílem je zmanipulovat vyhlédnutou oběť (dítě) a přimět ji k osobní schůzce v reálném světě</a:t>
            </a:r>
            <a:r>
              <a:rPr lang="cs-CZ" sz="1800" kern="10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. Cílem pachatele je tedy především přinutit dítě k osobnímu setkání mimo virtuální svět.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6728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>
                <a:cs typeface="Calibri"/>
              </a:rPr>
              <a:t>Zde je vhodné žáky co nejvíce zapojit, případně odpovědi žáků zapisovat na tabuli.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1EDC3-2C72-482A-ACAE-160E746A9B6A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0250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Zde je třeba upozornit, že existuje řada mýtů o pachatelích, např. že jde o staré „smradlavé“ muže, ve skutečnosti se však často jedná o mladé osoby (18-25 let).</a:t>
            </a:r>
          </a:p>
          <a:p>
            <a:endParaRPr lang="cs-CZ">
              <a:cs typeface="Calibri"/>
            </a:endParaRPr>
          </a:p>
          <a:p>
            <a:r>
              <a:rPr lang="cs-CZ">
                <a:cs typeface="Calibri"/>
              </a:rPr>
              <a:t>Dále je zde nutno upozornit na skutečnost, že obětí nebývají pouze dívky, ale i chlapci! </a:t>
            </a:r>
          </a:p>
          <a:p>
            <a:r>
              <a:rPr lang="cs-CZ">
                <a:cs typeface="Calibri"/>
              </a:rPr>
              <a:t>Poměr dívčích a chlapeckých obětí se blíží 50:50.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0560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Zde je nutno </a:t>
            </a:r>
            <a:r>
              <a:rPr lang="cs-CZ" b="1"/>
              <a:t>důrazně</a:t>
            </a:r>
            <a:r>
              <a:rPr lang="cs-CZ"/>
              <a:t> upozornit na rizikovost setkání v reálném světě s člověkem, kterého znám pouze z internetu. </a:t>
            </a:r>
          </a:p>
          <a:p>
            <a:endParaRPr lang="cs-CZ">
              <a:cs typeface="Calibri"/>
            </a:endParaRPr>
          </a:p>
          <a:p>
            <a:r>
              <a:rPr lang="cs-CZ" b="1"/>
              <a:t>Nikdy nechodit na osobní schůzku s člověkem, kterého znám pouze z internetu, aniž by o ní věděli rodiče!</a:t>
            </a:r>
            <a:endParaRPr lang="cs-CZ" b="1">
              <a:cs typeface="Calibri"/>
            </a:endParaRPr>
          </a:p>
          <a:p>
            <a:endParaRPr lang="cs-CZ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2238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Bližší informace o kauze "Piškot a Meluzín" naleznete na níže uvedených odkazech:</a:t>
            </a:r>
          </a:p>
          <a:p>
            <a:r>
              <a:rPr lang="cs-CZ">
                <a:hlinkClick r:id="rId3"/>
              </a:rPr>
              <a:t>Deset let za zneužití 39 dětí se zdá </a:t>
            </a:r>
            <a:r>
              <a:rPr lang="cs-CZ" err="1">
                <a:hlinkClick r:id="rId3"/>
              </a:rPr>
              <a:t>exvedoucím</a:t>
            </a:r>
            <a:r>
              <a:rPr lang="cs-CZ">
                <a:hlinkClick r:id="rId3"/>
              </a:rPr>
              <a:t> skautů moc, odvolali se - iDNES.cz</a:t>
            </a:r>
            <a:endParaRPr lang="cs-CZ"/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https://www.idnes.cz/usti/zpravy/skautsti-vedouci-se-odvolali-proti-rozsudku-za-zneuzivani-deti.A140314_172612_usti-zpravy_alh</a:t>
            </a:r>
          </a:p>
          <a:p>
            <a:endParaRPr lang="cs-CZ"/>
          </a:p>
          <a:p>
            <a:r>
              <a:rPr lang="cs-CZ">
                <a:hlinkClick r:id="rId4"/>
              </a:rPr>
              <a:t>Skautský vedoucí odsouzený za zneužívání může na svobodu (novinky.cz)</a:t>
            </a:r>
            <a:endParaRPr lang="cs-CZ"/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https://www.novinky.cz/clanek/krimi-skautsky-vedouci-odsouzeny-za-zneuzivani-deti-chce-predcasne-z-vezeni-40280117</a:t>
            </a:r>
            <a:endParaRPr lang="cs-CZ"/>
          </a:p>
          <a:p>
            <a:endParaRPr lang="cs-CZ"/>
          </a:p>
          <a:p>
            <a:r>
              <a:rPr lang="cs-CZ">
                <a:hlinkClick r:id="rId5"/>
              </a:rPr>
              <a:t>Muže, který vydíral a sexuálně zneužil 39 chlapců, soud propustil. Ve vězení zůstává kvůli stížnosti žalobce | Reflex.cz</a:t>
            </a:r>
            <a:endParaRPr lang="cs-CZ"/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https://www.reflex.cz/clanek/zpravy/97535/muze-ktery-vydiral-a-sexualne-zneuzil-39-chlapcu-soud-propustil-ve-vezeni-zustava-kvuli-stiznosti-zalobce.html</a:t>
            </a:r>
            <a:endParaRPr lang="cs-CZ"/>
          </a:p>
          <a:p>
            <a:endParaRPr lang="cs-CZ">
              <a:cs typeface="Calibri"/>
            </a:endParaRPr>
          </a:p>
          <a:p>
            <a:r>
              <a:rPr lang="cs-CZ">
                <a:cs typeface="Calibri"/>
              </a:rPr>
              <a:t>Nejnovější informace ke kauze:</a:t>
            </a:r>
          </a:p>
          <a:p>
            <a:r>
              <a:rPr lang="cs-CZ">
                <a:hlinkClick r:id="rId6"/>
              </a:rPr>
              <a:t>Muže po zneužití 39 dětí propustili předčasně, u soudu je teď znovu za dětské porno - Aktuálně.cz (aktualne.cz)</a:t>
            </a:r>
            <a:endParaRPr lang="cs-CZ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https://zpravy.aktualne.cz/domaci/muze-po-zneuziti-deti-propustili/r~f2966efe5d0c11ee8d680cc47ab5f122/</a:t>
            </a:r>
          </a:p>
          <a:p>
            <a:endParaRPr lang="cs-CZ"/>
          </a:p>
          <a:p>
            <a:r>
              <a:rPr lang="cs-CZ">
                <a:hlinkClick r:id="rId7"/>
              </a:rPr>
              <a:t>Nové vězení pro muže, který zneužil 39 dětí a po propuštění si stahoval dětské porno - Aktuálně.cz (aktualne.cz)</a:t>
            </a:r>
            <a:endParaRPr lang="cs-CZ"/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https://zpravy.aktualne.cz/domaci/mertl-znasilneni-soud/r~12225e4a740011eea9eeac1f6b220ee8/</a:t>
            </a:r>
            <a:endParaRPr lang="cs-CZ"/>
          </a:p>
          <a:p>
            <a:endParaRPr lang="cs-CZ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6038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>
                <a:cs typeface="Calibri"/>
              </a:rPr>
              <a:t>Bližší informace o kauze Lukáše </a:t>
            </a:r>
            <a:r>
              <a:rPr lang="cs-CZ" err="1">
                <a:cs typeface="Calibri"/>
              </a:rPr>
              <a:t>Baka</a:t>
            </a:r>
            <a:r>
              <a:rPr lang="cs-CZ">
                <a:cs typeface="Calibri"/>
              </a:rPr>
              <a:t> naleznete na níže uvedených odkazech:</a:t>
            </a:r>
          </a:p>
          <a:p>
            <a:r>
              <a:rPr lang="cs-CZ">
                <a:hlinkClick r:id="rId3"/>
              </a:rPr>
              <a:t>Za zneužití desítek dívek dostal muž 8,5 let vězení - Krkonošský deník (denik.cz)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https://krkonossky.denik.cz/zlociny-a-soudy/za-zneuziti-desitek-divek-dostal-muz-8-5-let-vezeni-20160224.html</a:t>
            </a:r>
          </a:p>
          <a:p>
            <a:endParaRPr lang="cs-CZ">
              <a:hlinkClick r:id="rId3"/>
            </a:endParaRPr>
          </a:p>
          <a:p>
            <a:r>
              <a:rPr lang="cs-CZ">
                <a:hlinkClick r:id="rId4"/>
              </a:rPr>
              <a:t>Za zneužití 45 děvčat ze sociálních sítí dostal mladý deviant 8,5 roku - iDNES.cz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https://www.idnes.cz/hradec-kralove/zpravy/rozsudek-nad-lukasem-bako-za-zneuzivani-divek.A160224_100443_hradec-zpravy_the</a:t>
            </a:r>
          </a:p>
          <a:p>
            <a:endParaRPr lang="cs-CZ">
              <a:hlinkClick r:id="rId4"/>
            </a:endParaRPr>
          </a:p>
          <a:p>
            <a:r>
              <a:rPr lang="cs-CZ">
                <a:hlinkClick r:id="rId5"/>
              </a:rPr>
              <a:t>Když mě svlékal, zachránil mě pes, líčila jedna ze 47 zneužitých dívek - iDNES.cz</a:t>
            </a:r>
            <a:endParaRPr lang="cs-CZ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https://www.idnes.cz/hradec-kralove/zpravy/soud-za-zneuzivani-divek-na-trutnovsku.A160211_113104_hradec-zpravy_the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01785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U </a:t>
            </a:r>
            <a:r>
              <a:rPr lang="cs-CZ" err="1"/>
              <a:t>kybergroomingu</a:t>
            </a:r>
            <a:r>
              <a:rPr lang="cs-CZ"/>
              <a:t> je naprosto klíčová úloha prevence. Dítě by mělo pochopit, </a:t>
            </a:r>
            <a:r>
              <a:rPr lang="cs-CZ" b="1"/>
              <a:t>jak se na internetu chovat co nejvíce bezpečně, jakou hodnotu mají osobní údaje, jak si ověřit, s kým ve skutečnosti komunikujeme, a jak mohou být rizikové schůzky s online přáteli (které neznáme z reálného světa) nebezpečné.</a:t>
            </a:r>
          </a:p>
          <a:p>
            <a:endParaRPr lang="cs-CZ" b="1">
              <a:cs typeface="Calibri"/>
            </a:endParaRPr>
          </a:p>
          <a:p>
            <a:pPr algn="just"/>
            <a:r>
              <a:rPr lang="cs-CZ" b="1"/>
              <a:t>Pravidla pro děti:</a:t>
            </a:r>
            <a:endParaRPr lang="cs-CZ"/>
          </a:p>
          <a:p>
            <a:pPr marL="457200" indent="-457200" algn="just">
              <a:buAutoNum type="arabicPeriod"/>
            </a:pPr>
            <a:r>
              <a:rPr lang="cs-CZ"/>
              <a:t>Nenechte se oklamat sliby virtuálních útočníků. Uvědomte si, že lidé na internetu mohou lhát!</a:t>
            </a:r>
            <a:endParaRPr lang="en-US"/>
          </a:p>
          <a:p>
            <a:pPr marL="457200" indent="-457200" algn="just">
              <a:buAutoNum type="arabicPeriod"/>
            </a:pPr>
            <a:r>
              <a:rPr lang="cs-CZ"/>
              <a:t>Všímejte si nesrovnalostí v komunikaci.</a:t>
            </a:r>
            <a:endParaRPr lang="en-US"/>
          </a:p>
          <a:p>
            <a:pPr marL="457200" indent="-457200" algn="just">
              <a:buAutoNum type="arabicPeriod"/>
            </a:pPr>
            <a:r>
              <a:rPr lang="cs-CZ"/>
              <a:t>Uvědomte si, proč by někdo chtěl za každou cenu udržet internetový vztah nebo obsah komunikace v tajnosti.</a:t>
            </a:r>
            <a:endParaRPr lang="en-US"/>
          </a:p>
          <a:p>
            <a:pPr marL="457200" indent="-457200" algn="just">
              <a:buAutoNum type="arabicPeriod"/>
            </a:pPr>
            <a:r>
              <a:rPr lang="cs-CZ"/>
              <a:t>Vytyčte si své osobní hranice s ohledem na sex. Nepřijímejte ani neodesílejte jiným uživatelům materiály sexuální povahy.</a:t>
            </a:r>
            <a:endParaRPr lang="en-US"/>
          </a:p>
          <a:p>
            <a:pPr marL="457200" indent="-457200" algn="just">
              <a:buAutoNum type="arabicPeriod"/>
            </a:pPr>
            <a:r>
              <a:rPr lang="cs-CZ"/>
              <a:t>Ve virtuálním prostředí nikomu nesdělujte své osobní údaje (zejména své fotografie).</a:t>
            </a:r>
            <a:endParaRPr lang="en-US"/>
          </a:p>
          <a:p>
            <a:pPr marL="457200" indent="-457200" algn="just">
              <a:buAutoNum type="arabicPeriod"/>
            </a:pPr>
            <a:r>
              <a:rPr lang="cs-CZ"/>
              <a:t>Nikdy nechoďte na osobní schůzku, aniž by o ní věděli rodiče. </a:t>
            </a:r>
            <a:endParaRPr lang="en-US"/>
          </a:p>
          <a:p>
            <a:pPr marL="457200" indent="-457200" algn="just">
              <a:buAutoNum type="arabicPeriod"/>
            </a:pPr>
            <a:r>
              <a:rPr lang="cs-CZ"/>
              <a:t>Dejte si pozor na to, s kým se bavíte a o čem. Internetová komunikace vypadá jako anonymní, ale není. </a:t>
            </a:r>
            <a:endParaRPr lang="cs-CZ">
              <a:cs typeface="Calibri"/>
            </a:endParaRPr>
          </a:p>
          <a:p>
            <a:pPr marL="457200" indent="-457200" algn="just">
              <a:buAutoNum type="arabicPeriod"/>
            </a:pPr>
            <a:r>
              <a:rPr lang="cs-CZ"/>
              <a:t>Otestujte si osobu, se kterou komunikujete – např. pomocí fotografie, webkamery apod.</a:t>
            </a:r>
            <a:endParaRPr lang="cs-CZ">
              <a:cs typeface="Calibri"/>
            </a:endParaRPr>
          </a:p>
          <a:p>
            <a:endParaRPr lang="cs-CZ" b="1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3607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cs-CZ" sz="1800" kern="1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02967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1EDC3-2C72-482A-ACAE-160E746A9B6A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56687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cs typeface="Calibri"/>
              </a:rPr>
              <a:t>Zde je vhodné žáky co nejvíce zapojit.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1EDC3-2C72-482A-ACAE-160E746A9B6A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81330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800" b="1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Phishing</a:t>
            </a:r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je druh internetového podvodu, který je </a:t>
            </a:r>
            <a:r>
              <a:rPr lang="cs-CZ" sz="1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zaměřen především na získání (krádež) osobních či jiných citlivých údajů</a:t>
            </a:r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cs-CZ" sz="1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Phishing</a:t>
            </a:r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šíří především prostřednictvím e-mailového komunikace, v posledních letech stále častěji proniká také do prostředí sociálních sítí. </a:t>
            </a:r>
            <a:r>
              <a:rPr lang="cs-CZ" sz="1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Phishingové</a:t>
            </a:r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zprávy velmi často napodobují komunikaci nejrůznějších institucí, jako jsou např. banky, pojišťovny, pošta apod. </a:t>
            </a:r>
            <a:r>
              <a:rPr lang="cs-CZ" sz="1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Phishingové</a:t>
            </a:r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zprávy se často snaží vyvolat v uživateli pocit naléhavosti a nutnosti na zprávu reagovat.</a:t>
            </a:r>
          </a:p>
          <a:p>
            <a:endParaRPr lang="cs-CZ" sz="1800" dirty="0">
              <a:effectLst/>
              <a:latin typeface="Segoe UI" panose="020B0502040204020203" pitchFamily="34" charset="0"/>
              <a:cs typeface="Arial" panose="020B0604020202020204" pitchFamily="34" charset="0"/>
            </a:endParaRPr>
          </a:p>
          <a:p>
            <a:r>
              <a:rPr lang="cs-CZ" sz="1800" b="1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Vishing</a:t>
            </a:r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hlasový </a:t>
            </a:r>
            <a:r>
              <a:rPr lang="cs-CZ" sz="18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phishing</a:t>
            </a:r>
            <a:r>
              <a:rPr lang="cs-CZ" sz="18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je telefonní podvod, kdy pachatel obvolává své oběti. Pachatel se představí např. jako zaměstnanec banky (nebo jiných společností) a sdělí, že účet oběti je napaden a on jediný může pomoci zachránit finanční prostředky. K záchraně účtu potřebuje bezpečnostní údaje k internetovému bankovnictví (ID a heslo, datum narození) nebo k platební kartě (číslo, platnost, jméno na kartě, PIN apod.). Následně se snaží oběť přesvědčit, aby předala bezpečnostní kódy z SMS nebo potvrdila operaci v aplikaci či zaslala bankovní klíč.</a:t>
            </a:r>
          </a:p>
          <a:p>
            <a:endParaRPr lang="cs-CZ" sz="1800" dirty="0">
              <a:effectLst/>
              <a:latin typeface="Segoe UI" panose="020B05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Romance </a:t>
            </a:r>
            <a:r>
              <a:rPr lang="cs-CZ" sz="1800" b="1" kern="1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scam</a:t>
            </a: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cílem</a:t>
            </a: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pachatele je navázat s vyhlédnutou obětí v online prostředí romantický vztah a vylákávat z ní postupně co nejvíce financí, které pak putují do zahraničí. </a:t>
            </a:r>
            <a:r>
              <a:rPr lang="cs-CZ" sz="1800" b="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Pachatel si v rámci komunikace vymýšlí nové a nové historky, proč je nutné peníze odeslat, že na tom závisí jeho život apod. Romance </a:t>
            </a:r>
            <a:r>
              <a:rPr lang="cs-CZ" sz="1800" b="0" kern="1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scam</a:t>
            </a:r>
            <a:r>
              <a:rPr lang="cs-CZ" sz="1800" b="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také bývá doprovázen příslibem rychlého zbohatnutí, protože je pachatel dle svých slov finančně zajištěn a stejně tak zajistí vyhlédnutou oběť. 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 posledních letech se pachatelé velmi často vydávali např. za </a:t>
            </a: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americké vojáky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či </a:t>
            </a: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lékaře pracující na zahraničí misi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nově poradna E-Bezpečí zachytila případy, kdy pachatel předstírá, že je stavební inženýr, který žije v blízké zemi (např. Německu) a chce se seznámit, následně odstěhovat do ČR, postavit si zde dům apod.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800" kern="1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Boss </a:t>
            </a:r>
            <a:r>
              <a:rPr lang="cs-CZ" sz="1800" b="1" kern="1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scam</a:t>
            </a: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(či CEO/BEC </a:t>
            </a:r>
            <a:r>
              <a:rPr lang="cs-CZ" sz="1800" kern="1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fraud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cs-CZ" sz="1800" kern="1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fake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president) je druhem podvodu, ve kterém pachatelé předstírají, že jsou vaši nadřízení (např. ředitelé), kteří chtějí, abyste převedli na jejich pokyn peníze z firemního účtu na účet jiný, např. na </a:t>
            </a:r>
            <a:r>
              <a:rPr lang="cs-CZ" sz="1800" kern="1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zafinancování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konkrétního projektu, případně proplatili fiktivní fakturu či fiktivní platební příkaz. Podvod využívá především nepozornosti zaměstnanců, kteří jsou zvyklí se svým nadřízeným běžně e-mailem komunikovat a již si neověřují, od koho příkaz ve skutečnosti přišel.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800" kern="1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1" kern="1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Invoice</a:t>
            </a: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b="1" kern="100" dirty="0" err="1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scam</a:t>
            </a: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druh podvodu, který v českém prostředí známe pod názvem </a:t>
            </a:r>
            <a:r>
              <a:rPr lang="cs-CZ" sz="1800" b="1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„podvodné faktury“</a:t>
            </a:r>
            <a:r>
              <a:rPr lang="cs-CZ" sz="1800" kern="1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. Princip podvodu je jednoduchý, internetoví podvodníci rozesílají internetem fiktivní faktury a využívají nepozornosti ekonomického personálu, který je ochoten fakturu proplatit. V některých případech pak podvodná faktura ve formě přílohy k e-mailu obsahuje virus (např. ransomware), který infikuje firemní počítač či dokonce celou počítačovou síť.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800" kern="100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1800" b="1" i="0" u="none" strike="noStrike" baseline="0" dirty="0">
                <a:solidFill>
                  <a:srgbClr val="2B2A29"/>
                </a:solidFill>
                <a:latin typeface="Kalam-Bold"/>
              </a:rPr>
              <a:t>Podvodné mobilní platby </a:t>
            </a:r>
            <a:r>
              <a:rPr lang="cs-CZ" sz="1800" b="0" i="0" u="none" strike="noStrike" baseline="0" dirty="0">
                <a:solidFill>
                  <a:srgbClr val="2B2A29"/>
                </a:solidFill>
                <a:latin typeface="Kalam-Bold"/>
              </a:rPr>
              <a:t>(m-platby)</a:t>
            </a:r>
            <a:endParaRPr lang="cs-CZ" sz="1800" b="1" i="0" u="none" strike="noStrike" baseline="0" dirty="0">
              <a:solidFill>
                <a:srgbClr val="2B2A29"/>
              </a:solidFill>
              <a:latin typeface="Kalam-Bold"/>
            </a:endParaRPr>
          </a:p>
          <a:p>
            <a:pPr algn="l"/>
            <a:r>
              <a:rPr lang="pl-PL" sz="1800" b="0" i="0" u="none" strike="noStrike" baseline="0" dirty="0">
                <a:solidFill>
                  <a:srgbClr val="2B2A29"/>
                </a:solidFill>
                <a:latin typeface="Kalam-Regular"/>
              </a:rPr>
              <a:t>Další skupina podvodů je spojena s platbami prostřednictvím </a:t>
            </a:r>
            <a:r>
              <a:rPr lang="cs-CZ" sz="1800" b="0" i="0" u="none" strike="noStrike" baseline="0" dirty="0">
                <a:solidFill>
                  <a:srgbClr val="2B2A29"/>
                </a:solidFill>
                <a:latin typeface="Kalam-Regular"/>
              </a:rPr>
              <a:t>mobilních telefonů. Pachatelé tohoto typu podvodu předstírají, že jsou naši známí a nutně potřebují, abychom jim pomohli - např. obnovit jejich účet na sociální síti, potvrdit přihlášení do bankovnictví („zapomněli si zrovna mobil a nutně potřebují potvrdit transakci“) apod. Stačí, když nám na náš mobilní telefon nechají poslat SMS, kterou potvrdíme speciálním kódem. </a:t>
            </a:r>
            <a:r>
              <a:rPr lang="cs-CZ" sz="1800" b="1" i="0" u="none" strike="noStrike" baseline="0" dirty="0">
                <a:solidFill>
                  <a:srgbClr val="E41E24"/>
                </a:solidFill>
                <a:latin typeface="Kalam-Bold"/>
              </a:rPr>
              <a:t>Ve skutečnosti jsme však potvrdili provedení finanční transakce, která bude naúčtována nám! </a:t>
            </a:r>
            <a:r>
              <a:rPr lang="cs-CZ" sz="1800" b="0" i="0" u="none" strike="noStrike" baseline="0" dirty="0">
                <a:solidFill>
                  <a:srgbClr val="2B2A29"/>
                </a:solidFill>
                <a:latin typeface="Kalam-Regular"/>
              </a:rPr>
              <a:t>U tohoto typu podvodu pachatel často využívá techniky „klonování profilu“. Jednoduše zkopíruje profil konkrétní osoby na sociální síti (využije profilové foto, ukázkové fotky, jméno a příjmení apod.) a snaží se předstírat, že je právě ona.</a:t>
            </a:r>
          </a:p>
          <a:p>
            <a:pPr algn="l"/>
            <a:endParaRPr lang="cs-CZ" sz="1800" b="0" i="0" u="none" strike="noStrike" kern="100" baseline="0" dirty="0">
              <a:solidFill>
                <a:srgbClr val="2B2A29"/>
              </a:solidFill>
              <a:effectLst/>
              <a:latin typeface="Kalam-Regular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1800" b="1" i="0" u="sng" strike="noStrike" baseline="0" dirty="0">
                <a:solidFill>
                  <a:srgbClr val="2B2A29"/>
                </a:solidFill>
                <a:latin typeface="Kalam-Regular"/>
              </a:rPr>
              <a:t>Pokud jste se stali terčem online podvodu, na nic nečekejte, nic nemažte, sesbírejte co nejvíce důkazů a kontaktujte co nejrychleji nejbližší oddělení Policie ČR.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1EDC3-2C72-482A-ACAE-160E746A9B6A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29630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Prevence</a:t>
            </a:r>
            <a:r>
              <a:rPr lang="cs-CZ" baseline="0"/>
              <a:t> u dětského uživatele internetu by měla být vedena v pozitivním duchu. Měli bychom se vyvarovat strašení. Proto je vhodné na úvod i konec besedy uvádět pozitivní přesah internetu.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42375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24525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>
                <a:solidFill>
                  <a:schemeClr val="tx1"/>
                </a:solidFill>
                <a:latin typeface="Encode Sans Black"/>
              </a:rPr>
              <a:t>V SÍTI - FILM O RIZIKOVÉM ONLINE SEZNAMOVÁNÍ</a:t>
            </a:r>
            <a:endParaRPr lang="cs-CZ" sz="1200">
              <a:solidFill>
                <a:schemeClr val="tx1"/>
              </a:solidFill>
              <a:latin typeface="Encode Sans Black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https://vsitifilm.cz/</a:t>
            </a:r>
            <a:endParaRPr lang="cs-CZ">
              <a:cs typeface="Calibri"/>
            </a:endParaRPr>
          </a:p>
          <a:p>
            <a:r>
              <a:rPr lang="cs-CZ"/>
              <a:t> </a:t>
            </a:r>
            <a:endParaRPr lang="cs-CZ">
              <a:latin typeface="Calibri"/>
              <a:ea typeface="Open Sans"/>
              <a:cs typeface="Calibri"/>
            </a:endParaRPr>
          </a:p>
          <a:p>
            <a:r>
              <a:rPr lang="cs-CZ" sz="1200" b="1">
                <a:solidFill>
                  <a:schemeClr val="tx1"/>
                </a:solidFill>
                <a:latin typeface="Encode Sans Black"/>
                <a:ea typeface="Open Sans"/>
                <a:cs typeface="Open Sans"/>
              </a:rPr>
              <a:t>#MARTYISDEAD </a:t>
            </a:r>
            <a:r>
              <a:rPr lang="cs-CZ" sz="1200" b="1">
                <a:solidFill>
                  <a:schemeClr val="tx1"/>
                </a:solidFill>
                <a:latin typeface="Encode Sans Black"/>
                <a:ea typeface="+mn-lt"/>
                <a:cs typeface="+mn-lt"/>
              </a:rPr>
              <a:t>- SERIÁL O ONLINE RIZICÍCH</a:t>
            </a:r>
          </a:p>
          <a:p>
            <a:r>
              <a:rPr lang="cs-CZ"/>
              <a:t>https://martyisdead.mall.tv/ </a:t>
            </a:r>
            <a:endParaRPr lang="cs-CZ">
              <a:cs typeface="Calibri"/>
            </a:endParaRPr>
          </a:p>
          <a:p>
            <a:endParaRPr lang="cs-CZ">
              <a:latin typeface="Calibri"/>
              <a:ea typeface="Open Sans"/>
              <a:cs typeface="Calibri"/>
            </a:endParaRPr>
          </a:p>
          <a:p>
            <a:r>
              <a:rPr lang="cs-CZ" sz="1200" b="1">
                <a:solidFill>
                  <a:schemeClr val="tx1"/>
                </a:solidFill>
                <a:latin typeface="Encode Sans Black"/>
                <a:ea typeface="Open Sans"/>
                <a:cs typeface="Open Sans"/>
              </a:rPr>
              <a:t>NA HORY </a:t>
            </a:r>
            <a:r>
              <a:rPr lang="cs-CZ" sz="1200" b="1">
                <a:solidFill>
                  <a:schemeClr val="tx1"/>
                </a:solidFill>
                <a:latin typeface="Encode Sans Black"/>
                <a:ea typeface="Open Sans"/>
                <a:cs typeface="Calibri"/>
              </a:rPr>
              <a:t>- KRÁTKÝ FILM O ONLINE SEZNAMOVÁNÍ A SEXTINGU</a:t>
            </a:r>
          </a:p>
          <a:p>
            <a:r>
              <a:rPr lang="cs-CZ"/>
              <a:t>https://www.stream.cz/na-hory</a:t>
            </a:r>
            <a:endParaRPr lang="cs-CZ">
              <a:cs typeface="Calibri"/>
            </a:endParaRPr>
          </a:p>
          <a:p>
            <a:endParaRPr lang="cs-CZ" b="1">
              <a:latin typeface="Encode Sans Black"/>
              <a:ea typeface="Open Sans"/>
              <a:cs typeface="Arial"/>
            </a:endParaRPr>
          </a:p>
          <a:p>
            <a:r>
              <a:rPr lang="cs-CZ" sz="1200" b="1">
                <a:solidFill>
                  <a:schemeClr val="tx1"/>
                </a:solidFill>
                <a:latin typeface="Encode Sans Black"/>
                <a:ea typeface="Open Sans"/>
                <a:cs typeface="Arial"/>
              </a:rPr>
              <a:t>#SAYNO! </a:t>
            </a:r>
            <a:r>
              <a:rPr lang="cs-CZ" sz="1200" b="1">
                <a:solidFill>
                  <a:schemeClr val="tx1"/>
                </a:solidFill>
                <a:latin typeface="Encode Sans Black"/>
                <a:ea typeface="Open Sans"/>
                <a:cs typeface="Calibri"/>
              </a:rPr>
              <a:t>- C</a:t>
            </a:r>
            <a:r>
              <a:rPr lang="cs-CZ" sz="1200" b="1">
                <a:solidFill>
                  <a:schemeClr val="tx1"/>
                </a:solidFill>
                <a:latin typeface="Encode Sans Black"/>
                <a:ea typeface="Open Sans"/>
                <a:cs typeface="Arial"/>
              </a:rPr>
              <a:t>ELOEVROPSKÁ KAMPAŇ PROTI ZNEUŽÍVÁNÍ DĚTÍ ONLINE</a:t>
            </a:r>
          </a:p>
          <a:p>
            <a:r>
              <a:rPr lang="cs-CZ"/>
              <a:t>https://www.policie.cz/clanek/sayno.aspx</a:t>
            </a:r>
            <a:endParaRPr lang="cs-CZ">
              <a:cs typeface="Calibri"/>
            </a:endParaRPr>
          </a:p>
          <a:p>
            <a:endParaRPr lang="cs-CZ" b="1">
              <a:latin typeface="Encode Sans Black"/>
              <a:ea typeface="Open Sans"/>
              <a:cs typeface="Arial"/>
            </a:endParaRPr>
          </a:p>
          <a:p>
            <a:r>
              <a:rPr lang="cs-CZ" sz="1200" b="1">
                <a:solidFill>
                  <a:schemeClr val="tx1"/>
                </a:solidFill>
                <a:latin typeface="Encode Sans Black"/>
                <a:ea typeface="Open Sans"/>
                <a:cs typeface="Arial"/>
              </a:rPr>
              <a:t>SEZNAM SE BEZPEČNĚ 1, 2, 3 - PREVENTIVNÍ FILMY O RIZICÍCH INTERNETU</a:t>
            </a:r>
          </a:p>
          <a:p>
            <a:r>
              <a:rPr lang="cs-CZ">
                <a:solidFill>
                  <a:srgbClr val="FFFFFF"/>
                </a:solidFill>
              </a:rPr>
              <a:t>https://www.stream.cz/seznam-se-bezpecne</a:t>
            </a:r>
            <a:endParaRPr lang="cs-CZ"/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21426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Linka bezpečí je nejznámější krizová linka pro oběti kybernetické kriminality.</a:t>
            </a:r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https://www.linkabezpeci.cz/</a:t>
            </a:r>
          </a:p>
          <a:p>
            <a:br>
              <a:rPr lang="cs-CZ">
                <a:cs typeface="+mn-lt"/>
              </a:rPr>
            </a:br>
            <a:r>
              <a:rPr lang="cs-CZ" err="1"/>
              <a:t>Dítěkrize</a:t>
            </a:r>
            <a:r>
              <a:rPr lang="cs-CZ"/>
              <a:t> = stránky Dětského krizového centra</a:t>
            </a:r>
            <a:endParaRPr lang="cs-CZ">
              <a:cs typeface="Calibri"/>
            </a:endParaRPr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https://www.ditekrize.cz/</a:t>
            </a:r>
          </a:p>
          <a:p>
            <a:endParaRPr lang="cs-CZ"/>
          </a:p>
          <a:p>
            <a:r>
              <a:rPr lang="cs-CZ"/>
              <a:t>Napisnam.cz = online poradna projektu E-Bezpečí</a:t>
            </a:r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http://poradna.e-bezpeci.cz/</a:t>
            </a:r>
            <a:endParaRPr lang="cs-CZ">
              <a:cs typeface="Calibri" panose="020F0502020204030204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42117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Doplňte logo dané obce/obecní policie, která s prezentací pracuje.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CBCB1-5700-4D62-9270-9B608EA0EDB8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5880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B64A55-3427-F310-4F31-66255C165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9EBE55D-4A48-5CF8-EBD1-3C039A4CC1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30E172-F2FC-56B3-14D3-EC49E7913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458A09D-C3C9-453E-8DA8-F20935ACA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6CEE4C-F4FC-4039-8240-25101C17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617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D420C2-EA13-11A9-BB37-B843A2284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867BBCE-FD08-7C20-AED9-C90C89449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ACE9BD-BBD3-45CD-ACF0-5077819AA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AC53C3-471B-BEBF-8FFF-59592862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0A581EE-3F7A-3E66-A1B8-C62B3348B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4945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F9D235-DEBF-A4BE-41ED-806EBE3A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0804E29-DA1C-4793-025E-10165FED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26AB61A-7D70-828D-8555-1BD878533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9752FF-0608-B5C5-FEBF-FC1E1B123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82DF18A-615C-DDB7-F0A2-21F766DE7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00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D46196-3782-10CF-A0B9-90BCD442E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28E411-0BEB-262C-031A-61D3C0779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77A2E5F-41BC-A983-98E8-719162A51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FCD51A9-0233-3916-9526-A1F7D0BB7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801396C-7268-4E9A-4B56-8448BCA28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0DA44AD-E7EC-9FE1-4D1B-273AB60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4859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21CDE3-9748-D159-A16C-D1B4F1F3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42C6B82-CEF3-75E1-79CC-98B83D85A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24FC324-EC42-ED46-0626-8C09B0AFF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BC51B6A-2D7F-EC28-7E81-1F9062157D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D19151F-9B41-04A0-285D-CEC236F7E7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04979EB-BC9F-B5C4-35C2-9642E4206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0AD2DD4-CBE9-2E47-26E3-41C8FC704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F7DD163-F94B-9884-84B1-B6F1FF0E8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7048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0DBAB0-DD7A-06B8-2ECF-664037B9E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43DB74E-7582-062A-1D8A-20BC88EC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8D1D95-66BE-DA85-A062-CE9DDC16D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645166E-3A03-AF8D-B1F2-B75A14C89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5546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F7FB9BE-6062-FDFF-C08E-E1F81D7F7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5917CDC-4EB0-4A35-A2FA-9DA55619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9A2F921-5D69-E1EA-D699-B93B064F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305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FFD345-216E-CCBD-B0C0-C0FDFBBDF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843D16-6919-487C-9B37-942F6C8DE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3A1145A-FC24-9244-F210-8743C15E6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8E01B8-9541-C236-490A-E245E5788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48110DF-8DE3-E35D-C52F-2340886DF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845F003-79B7-3894-C1B2-0F1AE9DE4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946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7601A5-30BF-2E1D-AD2B-05CFFBE58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98A02E1-54FC-33BE-BB6A-92F398ABE8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A41B80A-5F6E-D816-AE5E-BC99AA4D6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EACC165-61F4-E190-29AE-8FEF83D32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F03DE84-1146-85C0-CE3C-B6847C35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7534DF1-204F-98C2-86BD-3E77C522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870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DD5793-97A9-B2E6-1864-8B3724BA8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0483F9F-CBBC-ECC4-C478-4C08FDFBE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737917A-B90A-DC8D-EB5C-17903B1E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2AF3496-7A1A-6A9B-9BA5-A0670A84B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A359B59-2E64-0604-FDC2-B88391384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1910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654C2A9-BDD0-AF4B-6730-D2D8B3F66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8A28BA6-51D9-49D7-ADE8-D43A382638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5B09BB-A5D5-DF4A-E48D-6780C0C24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6CC63F-A91F-D0B0-F54A-22173B17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79C2870-6692-A384-6BBF-4A296EB75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299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568D23B-B441-357B-1B2B-A4F005AA6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58E0A36-6726-76F2-5635-280650F6E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8148A7D-6254-1E01-B121-4F4B95418A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840DA-D475-4DBC-81F5-1AD1CBB4F56E}" type="datetimeFigureOut">
              <a:rPr lang="cs-CZ" smtClean="0"/>
              <a:t>09.12.2023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9F78901-71E9-74BE-B53A-500C5C4E12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FEA307A-ACF2-D484-0E1D-6BD26429E2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FA755-5CAD-4BE3-8B37-CEDF04AF77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52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10" Type="http://schemas.openxmlformats.org/officeDocument/2006/relationships/image" Target="../media/image5.e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1186138-78CD-7099-EB65-66D6573F0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12192000" cy="683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9C687EC2-9D7D-66BA-4E2B-CD203DE84B6C}"/>
              </a:ext>
            </a:extLst>
          </p:cNvPr>
          <p:cNvSpPr/>
          <p:nvPr/>
        </p:nvSpPr>
        <p:spPr>
          <a:xfrm>
            <a:off x="1638300" y="2371725"/>
            <a:ext cx="8877300" cy="2352675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41E112E-8594-A51B-CD58-BDDD00953628}"/>
              </a:ext>
            </a:extLst>
          </p:cNvPr>
          <p:cNvSpPr txBox="1"/>
          <p:nvPr/>
        </p:nvSpPr>
        <p:spPr>
          <a:xfrm>
            <a:off x="1996961" y="2530643"/>
            <a:ext cx="8198078" cy="1985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6900">
                <a:solidFill>
                  <a:schemeClr val="bg1"/>
                </a:solidFill>
                <a:latin typeface="Encode Sans Black" pitchFamily="2" charset="-18"/>
              </a:rPr>
              <a:t>KYBERAKADEMIE</a:t>
            </a:r>
          </a:p>
          <a:p>
            <a:pPr algn="ctr"/>
            <a:r>
              <a:rPr lang="cs-CZ" sz="2700">
                <a:solidFill>
                  <a:schemeClr val="bg1"/>
                </a:solidFill>
                <a:latin typeface="Encode Sans Black" pitchFamily="2" charset="-18"/>
              </a:rPr>
              <a:t>PRO PRACOVNÍKY OBCÍ A OBECNÍCH POLICIÍ</a:t>
            </a:r>
          </a:p>
          <a:p>
            <a:pPr algn="ctr"/>
            <a:r>
              <a:rPr lang="cs-CZ" sz="2700">
                <a:solidFill>
                  <a:schemeClr val="bg1"/>
                </a:solidFill>
                <a:latin typeface="Encode Sans Black" pitchFamily="2" charset="-18"/>
              </a:rPr>
              <a:t>PŮSOBÍCÍ VE ŠKOLNÍM PROSTŘEDÍ</a:t>
            </a:r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B80C5B5C-C9B7-4C1A-F815-8DBC1EE91A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651048"/>
              </p:ext>
            </p:extLst>
          </p:nvPr>
        </p:nvGraphicFramePr>
        <p:xfrm>
          <a:off x="1065238" y="5960113"/>
          <a:ext cx="2025369" cy="497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2551814" imgH="627557" progId="CorelDraw.Graphic.23">
                  <p:embed/>
                </p:oleObj>
              </mc:Choice>
              <mc:Fallback>
                <p:oleObj name="CorelDRAW" r:id="rId4" imgW="2551814" imgH="627557" progId="CorelDraw.Graphic.23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B80C5B5C-C9B7-4C1A-F815-8DBC1EE91A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5238" y="5960113"/>
                        <a:ext cx="2025369" cy="497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Obrázek 8" descr="Obsah obrázku text, Písmo, logo, symbol&#10;&#10;Popis byl vytvořen automaticky">
            <a:extLst>
              <a:ext uri="{FF2B5EF4-FFF2-40B4-BE49-F238E27FC236}">
                <a16:creationId xmlns:a16="http://schemas.microsoft.com/office/drawing/2014/main" id="{9D81D1B3-0771-8171-E7D7-5B7F9B9B4A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18" y="5614032"/>
            <a:ext cx="2389637" cy="1188722"/>
          </a:xfrm>
          <a:prstGeom prst="rect">
            <a:avLst/>
          </a:prstGeom>
        </p:spPr>
      </p:pic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3B31BF8D-8AFF-6512-99E2-D83C7DFE7E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581734"/>
              </p:ext>
            </p:extLst>
          </p:nvPr>
        </p:nvGraphicFramePr>
        <p:xfrm>
          <a:off x="8586762" y="5841339"/>
          <a:ext cx="2540000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2540000" imgH="719706" progId="CorelDraw.Graphic.23">
                  <p:embed/>
                </p:oleObj>
              </mc:Choice>
              <mc:Fallback>
                <p:oleObj name="CorelDRAW" r:id="rId7" imgW="2540000" imgH="719706" progId="CorelDraw.Graphic.23">
                  <p:embed/>
                  <p:pic>
                    <p:nvPicPr>
                      <p:cNvPr id="13" name="Objekt 12">
                        <a:extLst>
                          <a:ext uri="{FF2B5EF4-FFF2-40B4-BE49-F238E27FC236}">
                            <a16:creationId xmlns:a16="http://schemas.microsoft.com/office/drawing/2014/main" id="{3B31BF8D-8AFF-6512-99E2-D83C7DFE7E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86762" y="5841339"/>
                        <a:ext cx="2540000" cy="719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B0BE0CE4-0C5D-2C89-B078-7269E053B7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845709"/>
              </p:ext>
            </p:extLst>
          </p:nvPr>
        </p:nvGraphicFramePr>
        <p:xfrm>
          <a:off x="5939666" y="5855249"/>
          <a:ext cx="2106000" cy="70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2598125" imgH="870925" progId="CorelDraw.Graphic.23">
                  <p:embed/>
                </p:oleObj>
              </mc:Choice>
              <mc:Fallback>
                <p:oleObj name="CorelDRAW" r:id="rId9" imgW="2598125" imgH="870925" progId="CorelDraw.Graphic.23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B0BE0CE4-0C5D-2C89-B078-7269E053B7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39666" y="5855249"/>
                        <a:ext cx="2106000" cy="70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942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84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34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4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D4269F-FCFD-B2CB-451B-1C8C23158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712" y="1031040"/>
            <a:ext cx="5826960" cy="582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B9350987-13C7-B804-BBA9-6E807F692E0B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B664C73-521F-5E44-D638-B0B4B5766616}"/>
              </a:ext>
            </a:extLst>
          </p:cNvPr>
          <p:cNvSpPr txBox="1"/>
          <p:nvPr/>
        </p:nvSpPr>
        <p:spPr>
          <a:xfrm>
            <a:off x="2411025" y="723263"/>
            <a:ext cx="555632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4500">
                <a:solidFill>
                  <a:srgbClr val="00B0F0"/>
                </a:solidFill>
                <a:latin typeface="Encode Sans Black" pitchFamily="2" charset="-18"/>
              </a:rPr>
              <a:t>MĚSTSKÁ POLICIE</a:t>
            </a:r>
          </a:p>
          <a:p>
            <a:r>
              <a:rPr lang="cs-CZ" sz="4500">
                <a:solidFill>
                  <a:srgbClr val="00B0F0"/>
                </a:solidFill>
                <a:latin typeface="Encode Sans Black" pitchFamily="2" charset="-18"/>
              </a:rPr>
              <a:t>(obec/město)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76A9859-665B-6E38-377C-8129693D428A}"/>
              </a:ext>
            </a:extLst>
          </p:cNvPr>
          <p:cNvSpPr txBox="1"/>
          <p:nvPr/>
        </p:nvSpPr>
        <p:spPr>
          <a:xfrm>
            <a:off x="693404" y="5503794"/>
            <a:ext cx="3026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>
                <a:solidFill>
                  <a:schemeClr val="bg1"/>
                </a:solidFill>
                <a:latin typeface="Encode Sans Black" pitchFamily="2" charset="-18"/>
              </a:rPr>
              <a:t>(</a:t>
            </a:r>
            <a:r>
              <a:rPr lang="cs-CZ" sz="3200">
                <a:solidFill>
                  <a:schemeClr val="bg1"/>
                </a:solidFill>
                <a:latin typeface="Encode Sans Black" pitchFamily="2" charset="-18"/>
              </a:rPr>
              <a:t>přednášející</a:t>
            </a:r>
            <a:r>
              <a:rPr lang="cs-CZ" sz="3600">
                <a:solidFill>
                  <a:schemeClr val="bg1"/>
                </a:solidFill>
                <a:latin typeface="Encode Sans Black" pitchFamily="2" charset="-18"/>
              </a:rPr>
              <a:t>)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5032A0C-4AE1-FF47-C436-34019738F866}"/>
              </a:ext>
            </a:extLst>
          </p:cNvPr>
          <p:cNvSpPr txBox="1"/>
          <p:nvPr/>
        </p:nvSpPr>
        <p:spPr>
          <a:xfrm>
            <a:off x="693405" y="4657410"/>
            <a:ext cx="3026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>
                <a:solidFill>
                  <a:schemeClr val="bg1"/>
                </a:solidFill>
                <a:latin typeface="Encode Sans Black" pitchFamily="2" charset="-18"/>
              </a:rPr>
              <a:t>(</a:t>
            </a:r>
            <a:r>
              <a:rPr lang="cs-CZ" sz="3200">
                <a:solidFill>
                  <a:schemeClr val="bg1"/>
                </a:solidFill>
                <a:latin typeface="Encode Sans Black" pitchFamily="2" charset="-18"/>
              </a:rPr>
              <a:t>přednášející</a:t>
            </a:r>
            <a:r>
              <a:rPr lang="cs-CZ" sz="3600">
                <a:solidFill>
                  <a:schemeClr val="bg1"/>
                </a:solidFill>
                <a:latin typeface="Encode Sans Black" pitchFamily="2" charset="-18"/>
              </a:rPr>
              <a:t>)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EF568A6-557A-C346-8650-8C708CEF2E6D}"/>
              </a:ext>
            </a:extLst>
          </p:cNvPr>
          <p:cNvSpPr txBox="1"/>
          <p:nvPr/>
        </p:nvSpPr>
        <p:spPr>
          <a:xfrm>
            <a:off x="707015" y="1031040"/>
            <a:ext cx="1252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>
                <a:solidFill>
                  <a:schemeClr val="bg1"/>
                </a:solidFill>
                <a:latin typeface="Encode Sans Black" pitchFamily="2" charset="-18"/>
              </a:rPr>
              <a:t>(logo)</a:t>
            </a:r>
          </a:p>
        </p:txBody>
      </p:sp>
    </p:spTree>
    <p:extLst>
      <p:ext uri="{BB962C8B-B14F-4D97-AF65-F5344CB8AC3E}">
        <p14:creationId xmlns:p14="http://schemas.microsoft.com/office/powerpoint/2010/main" val="64075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901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1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1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1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1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5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C7C4749-F2B8-D2E5-8C2B-88EFE9F0A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86425" cy="852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FEA55F0-27F1-4378-84FE-507684B5A6CA}"/>
              </a:ext>
            </a:extLst>
          </p:cNvPr>
          <p:cNvSpPr txBox="1"/>
          <p:nvPr/>
        </p:nvSpPr>
        <p:spPr>
          <a:xfrm>
            <a:off x="5433006" y="1651590"/>
            <a:ext cx="4774063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4500">
                <a:solidFill>
                  <a:schemeClr val="bg1"/>
                </a:solidFill>
                <a:latin typeface="Encode Sans Black" pitchFamily="2" charset="-18"/>
              </a:rPr>
              <a:t>INTERNET JE</a:t>
            </a:r>
          </a:p>
          <a:p>
            <a:pPr algn="ctr"/>
            <a:r>
              <a:rPr lang="cs-CZ" sz="4500">
                <a:solidFill>
                  <a:srgbClr val="00B050"/>
                </a:solidFill>
                <a:latin typeface="Encode Sans Black" pitchFamily="2" charset="-18"/>
              </a:rPr>
              <a:t>SKVĚLÉ MÍSTO</a:t>
            </a:r>
            <a:r>
              <a:rPr lang="cs-CZ" sz="4500">
                <a:solidFill>
                  <a:schemeClr val="bg1"/>
                </a:solidFill>
                <a:latin typeface="Encode Sans Black" pitchFamily="2" charset="-18"/>
              </a:rPr>
              <a:t>,</a:t>
            </a:r>
          </a:p>
          <a:p>
            <a:pPr algn="ctr"/>
            <a:r>
              <a:rPr lang="cs-CZ" sz="4500">
                <a:solidFill>
                  <a:schemeClr val="bg1"/>
                </a:solidFill>
                <a:latin typeface="Encode Sans Black" pitchFamily="2" charset="-18"/>
              </a:rPr>
              <a:t>MŮŽE BÝT</a:t>
            </a:r>
          </a:p>
          <a:p>
            <a:pPr algn="ctr"/>
            <a:r>
              <a:rPr lang="cs-CZ" sz="4500">
                <a:solidFill>
                  <a:schemeClr val="bg1"/>
                </a:solidFill>
                <a:latin typeface="Encode Sans Black" pitchFamily="2" charset="-18"/>
              </a:rPr>
              <a:t>ALE TAKÉ</a:t>
            </a:r>
          </a:p>
          <a:p>
            <a:pPr algn="ctr"/>
            <a:r>
              <a:rPr lang="cs-CZ" sz="4500">
                <a:solidFill>
                  <a:schemeClr val="accent2">
                    <a:lumMod val="75000"/>
                  </a:schemeClr>
                </a:solidFill>
                <a:latin typeface="Encode Sans Black" pitchFamily="2" charset="-18"/>
              </a:rPr>
              <a:t>NEBEZPEČNÝ</a:t>
            </a:r>
            <a:r>
              <a:rPr lang="cs-CZ" sz="4500">
                <a:solidFill>
                  <a:schemeClr val="bg1"/>
                </a:solidFill>
                <a:latin typeface="Encode Sans Black" pitchFamily="2" charset="-18"/>
              </a:rPr>
              <a:t>!</a:t>
            </a:r>
          </a:p>
        </p:txBody>
      </p:sp>
      <p:pic>
        <p:nvPicPr>
          <p:cNvPr id="10246" name="Picture 6" descr="Electric Animated Gif">
            <a:extLst>
              <a:ext uri="{FF2B5EF4-FFF2-40B4-BE49-F238E27FC236}">
                <a16:creationId xmlns:a16="http://schemas.microsoft.com/office/drawing/2014/main" id="{7C82F240-D02C-8673-1B8B-1F10C6E67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900874" y="5133974"/>
            <a:ext cx="18383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02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FEA55F0-27F1-4378-84FE-507684B5A6CA}"/>
              </a:ext>
            </a:extLst>
          </p:cNvPr>
          <p:cNvSpPr txBox="1"/>
          <p:nvPr/>
        </p:nvSpPr>
        <p:spPr>
          <a:xfrm>
            <a:off x="5339234" y="1651590"/>
            <a:ext cx="496161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4500">
                <a:solidFill>
                  <a:srgbClr val="00B0F0"/>
                </a:solidFill>
                <a:latin typeface="Encode Sans Black" pitchFamily="2" charset="-18"/>
              </a:rPr>
              <a:t>S JAKÝMI RIZIKY</a:t>
            </a:r>
          </a:p>
          <a:p>
            <a:pPr algn="ctr"/>
            <a:r>
              <a:rPr lang="cs-CZ" sz="4500">
                <a:solidFill>
                  <a:srgbClr val="00B0F0"/>
                </a:solidFill>
                <a:latin typeface="Encode Sans Black" pitchFamily="2" charset="-18"/>
              </a:rPr>
              <a:t>SE MŮŽEME</a:t>
            </a:r>
          </a:p>
          <a:p>
            <a:pPr algn="ctr"/>
            <a:r>
              <a:rPr lang="cs-CZ" sz="4500">
                <a:solidFill>
                  <a:srgbClr val="00B0F0"/>
                </a:solidFill>
                <a:latin typeface="Encode Sans Black" pitchFamily="2" charset="-18"/>
              </a:rPr>
              <a:t>NA INTERNETU</a:t>
            </a:r>
          </a:p>
          <a:p>
            <a:pPr algn="ctr"/>
            <a:r>
              <a:rPr lang="cs-CZ" sz="4500">
                <a:solidFill>
                  <a:srgbClr val="00B0F0"/>
                </a:solidFill>
                <a:latin typeface="Encode Sans Black" pitchFamily="2" charset="-18"/>
              </a:rPr>
              <a:t>SETKAT???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A9C84DA-C9CD-33A4-23EB-FB6C3CBBA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34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5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45F6ACB-7438-E453-FA36-45E112DBEF6C}"/>
              </a:ext>
            </a:extLst>
          </p:cNvPr>
          <p:cNvSpPr txBox="1"/>
          <p:nvPr/>
        </p:nvSpPr>
        <p:spPr>
          <a:xfrm>
            <a:off x="2735945" y="2578268"/>
            <a:ext cx="6720109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6900">
                <a:solidFill>
                  <a:schemeClr val="bg1"/>
                </a:solidFill>
                <a:latin typeface="Encode Sans Black" pitchFamily="2" charset="-18"/>
              </a:rPr>
              <a:t>KYBERŠIKANA</a:t>
            </a:r>
            <a:endParaRPr lang="cs-CZ" sz="2700">
              <a:solidFill>
                <a:schemeClr val="bg1"/>
              </a:solidFill>
              <a:latin typeface="Encode Sans Black" pitchFamily="2" charset="-18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E6CEA45-6222-247E-03AF-F17C99F62EB2}"/>
              </a:ext>
            </a:extLst>
          </p:cNvPr>
          <p:cNvSpPr txBox="1"/>
          <p:nvPr/>
        </p:nvSpPr>
        <p:spPr>
          <a:xfrm>
            <a:off x="3812361" y="3732430"/>
            <a:ext cx="4567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>
                <a:solidFill>
                  <a:schemeClr val="bg1"/>
                </a:solidFill>
                <a:latin typeface="Encode Sans Black" pitchFamily="2" charset="-18"/>
              </a:rPr>
              <a:t>KYBERNETICKÁ ŠIKANA</a:t>
            </a:r>
            <a:endParaRPr lang="cs-CZ" sz="2800">
              <a:solidFill>
                <a:srgbClr val="F523E6"/>
              </a:solidFill>
              <a:latin typeface="Encode Sans Black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90321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D4DF23-82F0-7B81-D054-1C519F7BD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2" y="438151"/>
            <a:ext cx="6419849" cy="641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F84114E8-BD12-B24E-37E0-EB3D6456D2E3}"/>
              </a:ext>
            </a:extLst>
          </p:cNvPr>
          <p:cNvSpPr/>
          <p:nvPr/>
        </p:nvSpPr>
        <p:spPr>
          <a:xfrm>
            <a:off x="714112" y="1568445"/>
            <a:ext cx="5812346" cy="415498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cs-CZ" sz="4400">
                <a:solidFill>
                  <a:schemeClr val="bg1"/>
                </a:solidFill>
                <a:latin typeface="Encode Sans Black"/>
              </a:rPr>
              <a:t>OTÁZKA:</a:t>
            </a:r>
          </a:p>
          <a:p>
            <a:pPr algn="ctr"/>
            <a:r>
              <a:rPr lang="cs-CZ" sz="4400">
                <a:solidFill>
                  <a:srgbClr val="00B0F0"/>
                </a:solidFill>
                <a:latin typeface="Encode Sans Black"/>
              </a:rPr>
              <a:t>JAK KYBERŠIKANU POZNÁME?</a:t>
            </a:r>
          </a:p>
          <a:p>
            <a:pPr algn="ctr"/>
            <a:endParaRPr lang="cs-CZ" sz="4400">
              <a:solidFill>
                <a:srgbClr val="00B0F0"/>
              </a:solidFill>
              <a:latin typeface="Encode Sans Black"/>
            </a:endParaRPr>
          </a:p>
          <a:p>
            <a:pPr algn="ctr"/>
            <a:r>
              <a:rPr lang="cs-CZ" sz="4400">
                <a:solidFill>
                  <a:srgbClr val="00B0F0"/>
                </a:solidFill>
                <a:latin typeface="Encode Sans Black"/>
              </a:rPr>
              <a:t>CO TO</a:t>
            </a:r>
            <a:endParaRPr lang="cs-CZ">
              <a:latin typeface="Encode Sans Black"/>
            </a:endParaRPr>
          </a:p>
          <a:p>
            <a:pPr algn="ctr"/>
            <a:r>
              <a:rPr lang="cs-CZ" sz="4400">
                <a:solidFill>
                  <a:srgbClr val="00B0F0"/>
                </a:solidFill>
                <a:latin typeface="Encode Sans Black"/>
              </a:rPr>
              <a:t>VLASTNĚ JE?</a:t>
            </a:r>
            <a:endParaRPr lang="cs-CZ" sz="3200">
              <a:solidFill>
                <a:srgbClr val="00B0F0"/>
              </a:solidFill>
              <a:latin typeface="Encode Sans Black"/>
            </a:endParaRPr>
          </a:p>
        </p:txBody>
      </p:sp>
      <p:pic>
        <p:nvPicPr>
          <p:cNvPr id="3" name="Picture 6" descr="Sparks GIFs - Get the best gif on GIFER">
            <a:extLst>
              <a:ext uri="{FF2B5EF4-FFF2-40B4-BE49-F238E27FC236}">
                <a16:creationId xmlns:a16="http://schemas.microsoft.com/office/drawing/2014/main" id="{F1BD95A6-55D6-9F0F-F4E5-2507B0744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676" y="1732181"/>
            <a:ext cx="9120674" cy="512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08A8BFBE-173F-2F1A-CB20-24FF3B6A74BB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8198901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FE9D68C8-935E-CBE0-CC5F-2227C9AFF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676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F84114E8-BD12-B24E-37E0-EB3D6456D2E3}"/>
              </a:ext>
            </a:extLst>
          </p:cNvPr>
          <p:cNvSpPr/>
          <p:nvPr/>
        </p:nvSpPr>
        <p:spPr>
          <a:xfrm>
            <a:off x="1076726" y="2367171"/>
            <a:ext cx="501927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>
                <a:solidFill>
                  <a:schemeClr val="bg1"/>
                </a:solidFill>
                <a:latin typeface="Encode Sans Black" pitchFamily="2" charset="-18"/>
              </a:rPr>
              <a:t>OTÁZKA:</a:t>
            </a:r>
          </a:p>
          <a:p>
            <a:pPr algn="ctr"/>
            <a:r>
              <a:rPr lang="cs-CZ" sz="4400" dirty="0">
                <a:solidFill>
                  <a:srgbClr val="00B0F0"/>
                </a:solidFill>
                <a:latin typeface="Encode Sans Black" pitchFamily="2" charset="-18"/>
              </a:rPr>
              <a:t>JE KYBERŠIKANA</a:t>
            </a:r>
          </a:p>
          <a:p>
            <a:pPr algn="ctr"/>
            <a:r>
              <a:rPr lang="cs-CZ" sz="4400" dirty="0">
                <a:solidFill>
                  <a:srgbClr val="00B0F0"/>
                </a:solidFill>
                <a:latin typeface="Encode Sans Black" pitchFamily="2" charset="-18"/>
              </a:rPr>
              <a:t>TRESTNÝ ČIN?</a:t>
            </a:r>
            <a:endParaRPr lang="cs-CZ" sz="3200" dirty="0">
              <a:solidFill>
                <a:srgbClr val="00B0F0"/>
              </a:solidFill>
              <a:latin typeface="Encode Sans Black" pitchFamily="2" charset="-18"/>
            </a:endParaRPr>
          </a:p>
        </p:txBody>
      </p:sp>
      <p:pic>
        <p:nvPicPr>
          <p:cNvPr id="3" name="Picture 6" descr="Sparks GIFs - Get the best gif on GIFER">
            <a:extLst>
              <a:ext uri="{FF2B5EF4-FFF2-40B4-BE49-F238E27FC236}">
                <a16:creationId xmlns:a16="http://schemas.microsoft.com/office/drawing/2014/main" id="{5A502EB7-73B2-0507-C2A8-AD03A1627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676" y="1732181"/>
            <a:ext cx="9120674" cy="512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B542E780-5726-38F0-D1C8-DB678BF21935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298849436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FB61BC-5D21-2EF7-810A-6C97CE9CF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B10E2488-A67F-31A1-4396-EC47452F6FCA}"/>
              </a:ext>
            </a:extLst>
          </p:cNvPr>
          <p:cNvSpPr/>
          <p:nvPr/>
        </p:nvSpPr>
        <p:spPr>
          <a:xfrm>
            <a:off x="705749" y="600978"/>
            <a:ext cx="9766300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4000" b="1">
                <a:solidFill>
                  <a:srgbClr val="00B0F0"/>
                </a:solidFill>
                <a:latin typeface="Encode Sans Black"/>
              </a:rPr>
              <a:t>CO JE</a:t>
            </a:r>
            <a:endParaRPr lang="cs-CZ" sz="4000" b="1">
              <a:solidFill>
                <a:srgbClr val="00B0F0"/>
              </a:solidFill>
              <a:latin typeface="Encode Sans Black" pitchFamily="2" charset="-18"/>
            </a:endParaRPr>
          </a:p>
          <a:p>
            <a:r>
              <a:rPr lang="cs-CZ" sz="4000" b="1">
                <a:solidFill>
                  <a:srgbClr val="00B0F0"/>
                </a:solidFill>
                <a:latin typeface="Encode Sans Black"/>
              </a:rPr>
              <a:t>KYBERŠIKANA?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934ED94A-4A61-AED1-F93B-A45A2F405FC2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E8C066A-3588-FF1D-939A-66C2524500F2}"/>
              </a:ext>
            </a:extLst>
          </p:cNvPr>
          <p:cNvSpPr/>
          <p:nvPr/>
        </p:nvSpPr>
        <p:spPr>
          <a:xfrm>
            <a:off x="705749" y="2054720"/>
            <a:ext cx="5825680" cy="470898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4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NEJRŮZNĚJŠÍ FORMY AGRESIVNÍCH ÚTOKŮ NA JEDNOTLIVCE</a:t>
            </a: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(ČI SKUPINY ŽÁKŮ), KTERÉ </a:t>
            </a:r>
            <a:r>
              <a:rPr lang="cs-CZ" sz="2400" b="1">
                <a:solidFill>
                  <a:srgbClr val="FFC000"/>
                </a:solidFill>
                <a:latin typeface="Encode Sans Black" pitchFamily="2" charset="-18"/>
                <a:cs typeface="Segoe UI"/>
              </a:rPr>
              <a:t>ZNEUŽÍVAJÍ MODERNÍ KOMUNIKAČNÍ TECHNOLOGIE.</a:t>
            </a:r>
          </a:p>
          <a:p>
            <a:endParaRPr lang="cs-CZ" sz="2400" b="1">
              <a:solidFill>
                <a:schemeClr val="bg1"/>
              </a:solidFill>
              <a:latin typeface="Encode Sans Black" pitchFamily="2" charset="-18"/>
              <a:cs typeface="Segoe UI"/>
            </a:endParaRPr>
          </a:p>
          <a:p>
            <a:r>
              <a:rPr lang="cs-CZ" sz="2400" b="1">
                <a:solidFill>
                  <a:srgbClr val="FFFF00"/>
                </a:solidFill>
                <a:latin typeface="Encode Sans Black" pitchFamily="2" charset="-18"/>
                <a:cs typeface="Segoe UI"/>
              </a:rPr>
              <a:t>DŮLEŽITÉ:</a:t>
            </a:r>
            <a:r>
              <a:rPr lang="cs-CZ" sz="24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U KYBERŠIKANY DOCHÁZÍ K ÚTOKŮM </a:t>
            </a:r>
            <a:r>
              <a:rPr lang="cs-CZ" sz="24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OPAKOVANĚ</a:t>
            </a: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, ÚTOKY JSOU </a:t>
            </a:r>
            <a:r>
              <a:rPr lang="cs-CZ" sz="24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INTENZIVNÍ</a:t>
            </a: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A MAJÍ NA DÍTĚ SKUTEČNĚ </a:t>
            </a:r>
            <a:r>
              <a:rPr lang="cs-CZ" sz="24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DOPAD</a:t>
            </a:r>
            <a:r>
              <a:rPr lang="cs-CZ" sz="24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, DÍTĚ ÚTOKY VNÍMÁ JAKO UBLIŽUJÍCÍ.</a:t>
            </a:r>
          </a:p>
          <a:p>
            <a:endParaRPr lang="cs-CZ" sz="3600">
              <a:solidFill>
                <a:schemeClr val="bg1"/>
              </a:solidFill>
              <a:latin typeface="Encode Sans Black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8744146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FB61BC-5D21-2EF7-810A-6C97CE9CF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B10E2488-A67F-31A1-4396-EC47452F6FCA}"/>
              </a:ext>
            </a:extLst>
          </p:cNvPr>
          <p:cNvSpPr/>
          <p:nvPr/>
        </p:nvSpPr>
        <p:spPr>
          <a:xfrm>
            <a:off x="705749" y="600978"/>
            <a:ext cx="9766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>
                <a:solidFill>
                  <a:srgbClr val="00B0F0"/>
                </a:solidFill>
                <a:latin typeface="Encode Sans Black" pitchFamily="2" charset="-18"/>
              </a:rPr>
              <a:t>CO DĚTI MOTIVUJE</a:t>
            </a:r>
          </a:p>
          <a:p>
            <a:r>
              <a:rPr lang="cs-CZ" sz="4000">
                <a:solidFill>
                  <a:srgbClr val="00B0F0"/>
                </a:solidFill>
                <a:latin typeface="Encode Sans Black" pitchFamily="2" charset="-18"/>
              </a:rPr>
              <a:t>K PÁCHÁNÍ</a:t>
            </a:r>
          </a:p>
          <a:p>
            <a:r>
              <a:rPr lang="cs-CZ" sz="4000">
                <a:solidFill>
                  <a:srgbClr val="00B0F0"/>
                </a:solidFill>
                <a:latin typeface="Encode Sans Black" pitchFamily="2" charset="-18"/>
              </a:rPr>
              <a:t>KYBERŠIKANY?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934ED94A-4A61-AED1-F93B-A45A2F405FC2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E8C066A-3588-FF1D-939A-66C2524500F2}"/>
              </a:ext>
            </a:extLst>
          </p:cNvPr>
          <p:cNvSpPr/>
          <p:nvPr/>
        </p:nvSpPr>
        <p:spPr>
          <a:xfrm>
            <a:off x="705749" y="2624219"/>
            <a:ext cx="97663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cs-CZ" sz="3600">
                <a:solidFill>
                  <a:srgbClr val="FF3701"/>
                </a:solidFill>
                <a:latin typeface="Encode Sans Black" pitchFamily="2" charset="-18"/>
              </a:rPr>
              <a:t>POMSTA</a:t>
            </a:r>
          </a:p>
          <a:p>
            <a:pPr marL="742950" indent="-742950">
              <a:buAutoNum type="arabicPeriod"/>
            </a:pPr>
            <a:r>
              <a:rPr lang="cs-CZ" sz="3600">
                <a:solidFill>
                  <a:srgbClr val="FD821A"/>
                </a:solidFill>
                <a:latin typeface="Encode Sans Black" pitchFamily="2" charset="-18"/>
              </a:rPr>
              <a:t>OBĚŤ SI TO ZASLOUŽÍ</a:t>
            </a:r>
          </a:p>
          <a:p>
            <a:pPr marL="742950" indent="-742950">
              <a:buAutoNum type="arabicPeriod"/>
            </a:pPr>
            <a:r>
              <a:rPr lang="cs-CZ" sz="3600">
                <a:solidFill>
                  <a:srgbClr val="FFC000"/>
                </a:solidFill>
                <a:latin typeface="Encode Sans Black" pitchFamily="2" charset="-18"/>
              </a:rPr>
              <a:t>NUDA</a:t>
            </a:r>
          </a:p>
          <a:p>
            <a:pPr marL="742950" indent="-742950">
              <a:buAutoNum type="arabicPeriod"/>
            </a:pPr>
            <a:r>
              <a:rPr lang="cs-CZ" sz="3600">
                <a:solidFill>
                  <a:srgbClr val="FFC000"/>
                </a:solidFill>
                <a:latin typeface="Encode Sans Black" pitchFamily="2" charset="-18"/>
              </a:rPr>
              <a:t>SKUPINOVÝ TLAK</a:t>
            </a:r>
          </a:p>
          <a:p>
            <a:pPr marL="742950" indent="-742950">
              <a:buAutoNum type="arabicPeriod"/>
            </a:pPr>
            <a:r>
              <a:rPr lang="cs-CZ" sz="3600">
                <a:solidFill>
                  <a:srgbClr val="FFC000"/>
                </a:solidFill>
                <a:latin typeface="Encode Sans Black" pitchFamily="2" charset="-18"/>
              </a:rPr>
              <a:t>DĚLÁ TO KAŽDÝ,</a:t>
            </a:r>
            <a:br>
              <a:rPr lang="cs-CZ" sz="3600">
                <a:solidFill>
                  <a:srgbClr val="FFC000"/>
                </a:solidFill>
                <a:latin typeface="Encode Sans Black" pitchFamily="2" charset="-18"/>
              </a:rPr>
            </a:br>
            <a:r>
              <a:rPr lang="cs-CZ" sz="3600">
                <a:solidFill>
                  <a:srgbClr val="FFC000"/>
                </a:solidFill>
                <a:latin typeface="Encode Sans Black" pitchFamily="2" charset="-18"/>
              </a:rPr>
              <a:t>PROTO MŮŽU I JÁ</a:t>
            </a:r>
          </a:p>
        </p:txBody>
      </p:sp>
    </p:spTree>
    <p:extLst>
      <p:ext uri="{BB962C8B-B14F-4D97-AF65-F5344CB8AC3E}">
        <p14:creationId xmlns:p14="http://schemas.microsoft.com/office/powerpoint/2010/main" val="198131538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6D8719D-27A8-7A2F-48CE-6EEF6FE84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B10E2488-A67F-31A1-4396-EC47452F6FCA}"/>
              </a:ext>
            </a:extLst>
          </p:cNvPr>
          <p:cNvSpPr/>
          <p:nvPr/>
        </p:nvSpPr>
        <p:spPr>
          <a:xfrm>
            <a:off x="705749" y="600978"/>
            <a:ext cx="9766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>
                <a:solidFill>
                  <a:srgbClr val="00B0F0"/>
                </a:solidFill>
                <a:latin typeface="Encode Sans Black" pitchFamily="2" charset="-18"/>
              </a:rPr>
              <a:t>CO DĚTI MOTIVUJE</a:t>
            </a:r>
          </a:p>
          <a:p>
            <a:r>
              <a:rPr lang="cs-CZ" sz="4000">
                <a:solidFill>
                  <a:srgbClr val="00B0F0"/>
                </a:solidFill>
                <a:latin typeface="Encode Sans Black" pitchFamily="2" charset="-18"/>
              </a:rPr>
              <a:t>K PÁCHÁNÍ</a:t>
            </a:r>
          </a:p>
          <a:p>
            <a:r>
              <a:rPr lang="cs-CZ" sz="4000">
                <a:solidFill>
                  <a:srgbClr val="00B0F0"/>
                </a:solidFill>
                <a:latin typeface="Encode Sans Black" pitchFamily="2" charset="-18"/>
              </a:rPr>
              <a:t>KYBERŠIKANY?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934ED94A-4A61-AED1-F93B-A45A2F405FC2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E8C066A-3588-FF1D-939A-66C2524500F2}"/>
              </a:ext>
            </a:extLst>
          </p:cNvPr>
          <p:cNvSpPr/>
          <p:nvPr/>
        </p:nvSpPr>
        <p:spPr>
          <a:xfrm>
            <a:off x="705749" y="2624219"/>
            <a:ext cx="9766300" cy="34163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3600" dirty="0">
                <a:solidFill>
                  <a:srgbClr val="FFC000"/>
                </a:solidFill>
                <a:latin typeface="Encode Sans Black"/>
              </a:rPr>
              <a:t>6. PROJEV SOCIÁLNÍHO </a:t>
            </a:r>
            <a:br>
              <a:rPr lang="cs-CZ" sz="3600" dirty="0">
                <a:latin typeface="Encode Sans Black" pitchFamily="2" charset="-18"/>
              </a:rPr>
            </a:br>
            <a:r>
              <a:rPr lang="cs-CZ" sz="3600" dirty="0">
                <a:solidFill>
                  <a:srgbClr val="FFC000"/>
                </a:solidFill>
                <a:latin typeface="Encode Sans Black"/>
              </a:rPr>
              <a:t>     POSTAVENÍ</a:t>
            </a:r>
          </a:p>
          <a:p>
            <a:r>
              <a:rPr lang="cs-CZ" sz="3600" dirty="0">
                <a:solidFill>
                  <a:srgbClr val="FFC000"/>
                </a:solidFill>
                <a:latin typeface="Encode Sans Black"/>
              </a:rPr>
              <a:t>7. NIKDO MĚ NECHYTÍ</a:t>
            </a:r>
          </a:p>
          <a:p>
            <a:r>
              <a:rPr lang="cs-CZ" sz="3600" dirty="0">
                <a:solidFill>
                  <a:srgbClr val="FFC000"/>
                </a:solidFill>
                <a:latin typeface="Encode Sans Black"/>
              </a:rPr>
              <a:t>8. NEDOSTATEK EMPATIE</a:t>
            </a:r>
          </a:p>
          <a:p>
            <a:r>
              <a:rPr lang="cs-CZ" sz="3600" dirty="0">
                <a:solidFill>
                  <a:srgbClr val="FFC000"/>
                </a:solidFill>
                <a:latin typeface="Encode Sans Black"/>
              </a:rPr>
              <a:t>9. ŽERT, CO SE VYMKNUL</a:t>
            </a:r>
            <a:br>
              <a:rPr lang="cs-CZ" sz="3600" dirty="0">
                <a:latin typeface="Encode Sans Black" pitchFamily="2" charset="-18"/>
              </a:rPr>
            </a:br>
            <a:r>
              <a:rPr lang="cs-CZ" sz="3600" dirty="0">
                <a:solidFill>
                  <a:srgbClr val="FFC000"/>
                </a:solidFill>
                <a:latin typeface="Encode Sans Black"/>
              </a:rPr>
              <a:t>     KONTROLE</a:t>
            </a:r>
          </a:p>
        </p:txBody>
      </p:sp>
    </p:spTree>
    <p:extLst>
      <p:ext uri="{BB962C8B-B14F-4D97-AF65-F5344CB8AC3E}">
        <p14:creationId xmlns:p14="http://schemas.microsoft.com/office/powerpoint/2010/main" val="32253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B5A14D1-6A19-F9FD-C078-B279250A08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140503"/>
              </a:clrFrom>
              <a:clrTo>
                <a:srgbClr val="140503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39"/>
          <a:stretch/>
        </p:blipFill>
        <p:spPr bwMode="auto">
          <a:xfrm>
            <a:off x="7077076" y="2886"/>
            <a:ext cx="59912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4CC47A6-E358-A15F-7446-65131C7BF0F0}"/>
              </a:ext>
            </a:extLst>
          </p:cNvPr>
          <p:cNvSpPr/>
          <p:nvPr/>
        </p:nvSpPr>
        <p:spPr>
          <a:xfrm>
            <a:off x="705749" y="600978"/>
            <a:ext cx="9766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>
                <a:solidFill>
                  <a:srgbClr val="FD821A"/>
                </a:solidFill>
                <a:latin typeface="Encode Sans Black" pitchFamily="2" charset="-18"/>
              </a:rPr>
              <a:t>PETR (13)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FCF8B51-F48F-A660-29F1-760F4D1F1D05}"/>
              </a:ext>
            </a:extLst>
          </p:cNvPr>
          <p:cNvSpPr/>
          <p:nvPr/>
        </p:nvSpPr>
        <p:spPr>
          <a:xfrm>
            <a:off x="705749" y="1231551"/>
            <a:ext cx="9766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>
                <a:solidFill>
                  <a:schemeClr val="bg1">
                    <a:lumMod val="50000"/>
                  </a:schemeClr>
                </a:solidFill>
                <a:latin typeface="Encode Sans Black" pitchFamily="2" charset="-18"/>
              </a:rPr>
              <a:t>DUBEN 2022</a:t>
            </a: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CC13B420-0E8E-B605-7696-51EA3F897749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DA7C0FCF-76BF-A63A-86AA-74ABE6461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2752" y="3307250"/>
            <a:ext cx="1086995" cy="1048312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902184FD-E7AB-77D2-8B37-296F6A2E32C7}"/>
              </a:ext>
            </a:extLst>
          </p:cNvPr>
          <p:cNvSpPr txBox="1"/>
          <p:nvPr/>
        </p:nvSpPr>
        <p:spPr>
          <a:xfrm>
            <a:off x="705749" y="1828860"/>
            <a:ext cx="6604000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Encode Sans Black" pitchFamily="2" charset="-18"/>
              </a:rPr>
              <a:t>NA JEDNÉ ZŠ SPOLUŽÁCI </a:t>
            </a:r>
            <a:r>
              <a:rPr lang="en-US" sz="2400" b="1">
                <a:solidFill>
                  <a:srgbClr val="FFC000"/>
                </a:solidFill>
                <a:latin typeface="Encode Sans Black" pitchFamily="2" charset="-18"/>
              </a:rPr>
              <a:t>DLOUHODOBĚ UBLIŽOVALI</a:t>
            </a:r>
            <a:r>
              <a:rPr lang="en-US" sz="2400" b="1">
                <a:solidFill>
                  <a:schemeClr val="bg1"/>
                </a:solidFill>
                <a:latin typeface="Encode Sans Black" pitchFamily="2" charset="-18"/>
              </a:rPr>
              <a:t> CHLAPCI JMÉNEM PETR.  </a:t>
            </a:r>
          </a:p>
          <a:p>
            <a:endParaRPr lang="en-US" sz="2400" b="1">
              <a:solidFill>
                <a:schemeClr val="bg1"/>
              </a:solidFill>
              <a:latin typeface="Encode Sans Black" pitchFamily="2" charset="-18"/>
              <a:cs typeface="Calibri"/>
            </a:endParaRPr>
          </a:p>
          <a:p>
            <a:r>
              <a:rPr lang="en-US" sz="2400" b="1">
                <a:solidFill>
                  <a:schemeClr val="bg1"/>
                </a:solidFill>
                <a:latin typeface="Encode Sans Black" pitchFamily="2" charset="-18"/>
                <a:cs typeface="Calibri"/>
              </a:rPr>
              <a:t>SPOLUŽÁCI VYTVOŘILI WHATSAPP TŘÍDNÍ SKUPINU, KDE PETRA POMLOUVALI, </a:t>
            </a:r>
            <a:r>
              <a:rPr lang="en-US" sz="2400" b="1">
                <a:solidFill>
                  <a:srgbClr val="FD821A"/>
                </a:solidFill>
                <a:latin typeface="Encode Sans Black" pitchFamily="2" charset="-18"/>
                <a:cs typeface="Calibri"/>
              </a:rPr>
              <a:t>VULGÁRNĚ MU TAM NADÁVALI A URÁŽELI</a:t>
            </a:r>
            <a:r>
              <a:rPr lang="en-US" sz="2400" b="1">
                <a:solidFill>
                  <a:schemeClr val="bg1"/>
                </a:solidFill>
                <a:latin typeface="Encode Sans Black" pitchFamily="2" charset="-18"/>
                <a:cs typeface="Calibri"/>
              </a:rPr>
              <a:t>. DOKONCE SE VE SKUPINĚ DOMLOUVALI, ŽE HO ZMLÁTÍ, VYZÝVALI HO KE RVAČKÁM APOD.</a:t>
            </a:r>
          </a:p>
          <a:p>
            <a:endParaRPr lang="en-US" sz="2400" b="1">
              <a:solidFill>
                <a:schemeClr val="bg1"/>
              </a:solidFill>
              <a:latin typeface="Encode Sans Black" pitchFamily="2" charset="-18"/>
              <a:cs typeface="Calibri"/>
            </a:endParaRPr>
          </a:p>
          <a:p>
            <a:r>
              <a:rPr lang="en-US" sz="2400" b="1">
                <a:solidFill>
                  <a:schemeClr val="bg1"/>
                </a:solidFill>
                <a:latin typeface="Encode Sans Black" pitchFamily="2" charset="-18"/>
                <a:cs typeface="Calibri"/>
              </a:rPr>
              <a:t>PETRA TO VELMI TRÁPILO A BÁL SE CHODIT DO ŠKOLY.</a:t>
            </a:r>
          </a:p>
        </p:txBody>
      </p:sp>
    </p:spTree>
    <p:extLst>
      <p:ext uri="{BB962C8B-B14F-4D97-AF65-F5344CB8AC3E}">
        <p14:creationId xmlns:p14="http://schemas.microsoft.com/office/powerpoint/2010/main" val="3806076798"/>
      </p:ext>
    </p:extLst>
  </p:cSld>
  <p:clrMapOvr>
    <a:masterClrMapping/>
  </p:clrMapOvr>
  <p:transition spd="slow"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6D8719D-27A8-7A2F-48CE-6EEF6FE84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B10E2488-A67F-31A1-4396-EC47452F6FCA}"/>
              </a:ext>
            </a:extLst>
          </p:cNvPr>
          <p:cNvSpPr/>
          <p:nvPr/>
        </p:nvSpPr>
        <p:spPr>
          <a:xfrm>
            <a:off x="936346" y="2028616"/>
            <a:ext cx="4806907" cy="280076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4400" b="1">
                <a:solidFill>
                  <a:srgbClr val="00B0F0"/>
                </a:solidFill>
                <a:latin typeface="Encode Sans Black"/>
              </a:rPr>
              <a:t>CO SE DÁ DĚLAT, KDYŽ ZAŽÍVÁŠ KYBERŠIKANU?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934ED94A-4A61-AED1-F93B-A45A2F405FC2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331376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élník 24">
            <a:extLst>
              <a:ext uri="{FF2B5EF4-FFF2-40B4-BE49-F238E27FC236}">
                <a16:creationId xmlns:a16="http://schemas.microsoft.com/office/drawing/2014/main" id="{CD3DF049-81C7-A949-64CC-C89021C19D9D}"/>
              </a:ext>
            </a:extLst>
          </p:cNvPr>
          <p:cNvSpPr/>
          <p:nvPr/>
        </p:nvSpPr>
        <p:spPr>
          <a:xfrm>
            <a:off x="0" y="6708710"/>
            <a:ext cx="3960000" cy="14929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B01623E5-7E34-8ADE-F187-1223CDBC6E6C}"/>
              </a:ext>
            </a:extLst>
          </p:cNvPr>
          <p:cNvSpPr/>
          <p:nvPr/>
        </p:nvSpPr>
        <p:spPr>
          <a:xfrm>
            <a:off x="3960000" y="6708710"/>
            <a:ext cx="3960000" cy="1492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D95BAD9B-9918-14E2-E2BF-168FD477570F}"/>
              </a:ext>
            </a:extLst>
          </p:cNvPr>
          <p:cNvSpPr/>
          <p:nvPr/>
        </p:nvSpPr>
        <p:spPr>
          <a:xfrm>
            <a:off x="7920000" y="6708707"/>
            <a:ext cx="4272000" cy="149290"/>
          </a:xfrm>
          <a:prstGeom prst="rect">
            <a:avLst/>
          </a:prstGeom>
          <a:solidFill>
            <a:srgbClr val="FF4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A7820F2-0B62-D79D-BB59-17F1CBD6EFC4}"/>
              </a:ext>
            </a:extLst>
          </p:cNvPr>
          <p:cNvSpPr/>
          <p:nvPr/>
        </p:nvSpPr>
        <p:spPr>
          <a:xfrm>
            <a:off x="307374" y="540303"/>
            <a:ext cx="3345250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5400">
                <a:solidFill>
                  <a:srgbClr val="00B050"/>
                </a:solidFill>
                <a:latin typeface="Encode Sans ExtraBold" pitchFamily="2" charset="-18"/>
              </a:rPr>
              <a:t>UKONČI</a:t>
            </a:r>
            <a:endParaRPr lang="cs-CZ" sz="5400">
              <a:solidFill>
                <a:srgbClr val="00B050"/>
              </a:solidFill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36287F5-F82F-F461-274B-4C36330B490C}"/>
              </a:ext>
            </a:extLst>
          </p:cNvPr>
          <p:cNvSpPr/>
          <p:nvPr/>
        </p:nvSpPr>
        <p:spPr>
          <a:xfrm>
            <a:off x="4370610" y="519409"/>
            <a:ext cx="3138777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5400">
                <a:solidFill>
                  <a:srgbClr val="00B0F0"/>
                </a:solidFill>
                <a:latin typeface="Encode Sans ExtraBold" pitchFamily="2" charset="-18"/>
              </a:rPr>
              <a:t>BLOKUJ</a:t>
            </a:r>
            <a:endParaRPr lang="cs-CZ" sz="5400">
              <a:solidFill>
                <a:srgbClr val="00B0F0"/>
              </a:solidFill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AB089B4-4A2F-C550-CB58-99AEBE314C6B}"/>
              </a:ext>
            </a:extLst>
          </p:cNvPr>
          <p:cNvSpPr/>
          <p:nvPr/>
        </p:nvSpPr>
        <p:spPr>
          <a:xfrm>
            <a:off x="8383374" y="540303"/>
            <a:ext cx="3345250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5400">
                <a:solidFill>
                  <a:srgbClr val="FF421E"/>
                </a:solidFill>
                <a:latin typeface="Encode Sans ExtraBold" pitchFamily="2" charset="-18"/>
              </a:rPr>
              <a:t>NAHLAS</a:t>
            </a:r>
            <a:endParaRPr lang="cs-CZ" sz="5400">
              <a:solidFill>
                <a:srgbClr val="FF421E"/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646F8A1-47A2-C2DC-E273-B75EFE3B97FD}"/>
              </a:ext>
            </a:extLst>
          </p:cNvPr>
          <p:cNvSpPr/>
          <p:nvPr/>
        </p:nvSpPr>
        <p:spPr>
          <a:xfrm>
            <a:off x="0" y="-1"/>
            <a:ext cx="3960000" cy="42920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FEF25C3-8AE1-1BFE-7322-D4A3D005B048}"/>
              </a:ext>
            </a:extLst>
          </p:cNvPr>
          <p:cNvSpPr/>
          <p:nvPr/>
        </p:nvSpPr>
        <p:spPr>
          <a:xfrm>
            <a:off x="3960000" y="0"/>
            <a:ext cx="3960000" cy="4292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6930AB8-B2F7-D21F-FEDE-0DDA7019AA65}"/>
              </a:ext>
            </a:extLst>
          </p:cNvPr>
          <p:cNvSpPr/>
          <p:nvPr/>
        </p:nvSpPr>
        <p:spPr>
          <a:xfrm>
            <a:off x="7920000" y="-2"/>
            <a:ext cx="4272000" cy="429207"/>
          </a:xfrm>
          <a:prstGeom prst="rect">
            <a:avLst/>
          </a:prstGeom>
          <a:solidFill>
            <a:srgbClr val="FF4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013452C7-2094-2865-342C-E8B5B85284EF}"/>
              </a:ext>
            </a:extLst>
          </p:cNvPr>
          <p:cNvCxnSpPr>
            <a:cxnSpLocks/>
          </p:cNvCxnSpPr>
          <p:nvPr/>
        </p:nvCxnSpPr>
        <p:spPr>
          <a:xfrm>
            <a:off x="3960000" y="-2"/>
            <a:ext cx="0" cy="71939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D574B334-2717-7D13-191F-E063EE754FD4}"/>
              </a:ext>
            </a:extLst>
          </p:cNvPr>
          <p:cNvCxnSpPr>
            <a:cxnSpLocks/>
          </p:cNvCxnSpPr>
          <p:nvPr/>
        </p:nvCxnSpPr>
        <p:spPr>
          <a:xfrm>
            <a:off x="7920000" y="-2"/>
            <a:ext cx="0" cy="719390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délník 19">
            <a:extLst>
              <a:ext uri="{FF2B5EF4-FFF2-40B4-BE49-F238E27FC236}">
                <a16:creationId xmlns:a16="http://schemas.microsoft.com/office/drawing/2014/main" id="{A32DD7B2-306F-FE49-80BE-CC026016530B}"/>
              </a:ext>
            </a:extLst>
          </p:cNvPr>
          <p:cNvSpPr/>
          <p:nvPr/>
        </p:nvSpPr>
        <p:spPr>
          <a:xfrm>
            <a:off x="307374" y="1411161"/>
            <a:ext cx="3345250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NEKOMUNIKUJ</a:t>
            </a:r>
          </a:p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S ÚTOČNÍKEM</a:t>
            </a:r>
            <a:endParaRPr lang="cs-CZ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A95A03F1-2282-705C-6DDD-2EF395E63362}"/>
              </a:ext>
            </a:extLst>
          </p:cNvPr>
          <p:cNvSpPr/>
          <p:nvPr/>
        </p:nvSpPr>
        <p:spPr>
          <a:xfrm>
            <a:off x="302751" y="2506629"/>
            <a:ext cx="3345250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NEMSTI SE</a:t>
            </a:r>
            <a:endParaRPr lang="cs-CZ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7A2644E8-5DA9-EE92-E6BE-F58295D48AB3}"/>
              </a:ext>
            </a:extLst>
          </p:cNvPr>
          <p:cNvSpPr/>
          <p:nvPr/>
        </p:nvSpPr>
        <p:spPr>
          <a:xfrm>
            <a:off x="298128" y="3429000"/>
            <a:ext cx="3345250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POŘIĎ SI DŮKAZY</a:t>
            </a:r>
          </a:p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(SCREENY)</a:t>
            </a:r>
            <a:endParaRPr lang="cs-CZ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9D0D0B27-A11D-F3C7-D5F5-BD3EC43B7529}"/>
              </a:ext>
            </a:extLst>
          </p:cNvPr>
          <p:cNvSpPr/>
          <p:nvPr/>
        </p:nvSpPr>
        <p:spPr>
          <a:xfrm>
            <a:off x="4262750" y="1411161"/>
            <a:ext cx="3345250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ZABLOKUJ</a:t>
            </a:r>
          </a:p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TOXICKÉHO</a:t>
            </a:r>
          </a:p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UŽIVATELE</a:t>
            </a:r>
          </a:p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A TOXICKÝ OBSAH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5267DAEB-8284-8393-BB59-F671537340AC}"/>
              </a:ext>
            </a:extLst>
          </p:cNvPr>
          <p:cNvSpPr/>
          <p:nvPr/>
        </p:nvSpPr>
        <p:spPr>
          <a:xfrm>
            <a:off x="8383374" y="1411160"/>
            <a:ext cx="3345250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OZNAM ÚTOK DOSPĚLÝM</a:t>
            </a:r>
          </a:p>
          <a:p>
            <a:pPr algn="ctr"/>
            <a:r>
              <a:rPr lang="cs-CZ" sz="20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(RODIČ, UČITEL)</a:t>
            </a:r>
          </a:p>
          <a:p>
            <a:pPr algn="ctr"/>
            <a:endParaRPr lang="cs-CZ" sz="2800">
              <a:solidFill>
                <a:schemeClr val="bg1">
                  <a:lumMod val="95000"/>
                </a:schemeClr>
              </a:solidFill>
              <a:latin typeface="Encode Sans ExtraBold" pitchFamily="2" charset="-18"/>
            </a:endParaRPr>
          </a:p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DEJ JIM</a:t>
            </a:r>
          </a:p>
          <a:p>
            <a:pPr algn="ctr"/>
            <a:r>
              <a:rPr lang="cs-CZ" sz="2800">
                <a:solidFill>
                  <a:schemeClr val="bg1">
                    <a:lumMod val="95000"/>
                  </a:schemeClr>
                </a:solidFill>
                <a:latin typeface="Encode Sans ExtraBold" pitchFamily="2" charset="-18"/>
              </a:rPr>
              <a:t>K DISPOZICI DŮKAZY</a:t>
            </a:r>
          </a:p>
        </p:txBody>
      </p:sp>
    </p:spTree>
    <p:extLst>
      <p:ext uri="{BB962C8B-B14F-4D97-AF65-F5344CB8AC3E}">
        <p14:creationId xmlns:p14="http://schemas.microsoft.com/office/powerpoint/2010/main" val="216060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1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2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8" grpId="0"/>
      <p:bldP spid="10" grpId="0"/>
      <p:bldP spid="11" grpId="0"/>
      <p:bldP spid="13" grpId="0" animBg="1"/>
      <p:bldP spid="14" grpId="0" animBg="1"/>
      <p:bldP spid="15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BD9C5D3-3B8B-1595-AFE5-427DC27CB3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191512"/>
              </a:clrFrom>
              <a:clrTo>
                <a:srgbClr val="19151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" t="5350" r="4505" b="4360"/>
          <a:stretch/>
        </p:blipFill>
        <p:spPr bwMode="auto">
          <a:xfrm>
            <a:off x="4229100" y="1714500"/>
            <a:ext cx="3701562" cy="36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8D9095E6-63FE-81C8-D0DC-1B8A395C3DE4}"/>
              </a:ext>
            </a:extLst>
          </p:cNvPr>
          <p:cNvSpPr/>
          <p:nvPr/>
        </p:nvSpPr>
        <p:spPr>
          <a:xfrm>
            <a:off x="2218354" y="520999"/>
            <a:ext cx="7755292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cs-CZ" sz="3600" b="1">
                <a:solidFill>
                  <a:srgbClr val="FF421E"/>
                </a:solidFill>
                <a:latin typeface="Encode Sans ExtraBold"/>
              </a:rPr>
              <a:t>POKUD VÍŠ O KYBERŠIKANĚ, </a:t>
            </a:r>
            <a:endParaRPr lang="cs-CZ" sz="3600" b="1">
              <a:solidFill>
                <a:srgbClr val="FF421E"/>
              </a:solidFill>
              <a:cs typeface="Calibri"/>
            </a:endParaRPr>
          </a:p>
          <a:p>
            <a:pPr algn="ctr"/>
            <a:r>
              <a:rPr lang="cs-CZ" sz="3600" b="1">
                <a:solidFill>
                  <a:srgbClr val="FF421E"/>
                </a:solidFill>
                <a:latin typeface="Encode Sans ExtraBold"/>
              </a:rPr>
              <a:t>NEBUĎ NEVŠÍMAVÝ/Á!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11D6295-AF46-40C9-DD30-F50932BA3E11}"/>
              </a:ext>
            </a:extLst>
          </p:cNvPr>
          <p:cNvSpPr/>
          <p:nvPr/>
        </p:nvSpPr>
        <p:spPr>
          <a:xfrm>
            <a:off x="2218354" y="5355668"/>
            <a:ext cx="7755292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cs-CZ" sz="3600" b="1">
                <a:solidFill>
                  <a:srgbClr val="00B050"/>
                </a:solidFill>
                <a:latin typeface="Encode Sans ExtraBold"/>
              </a:rPr>
              <a:t>PODPOŘ OBĚTI A NABÍDNI</a:t>
            </a:r>
          </a:p>
          <a:p>
            <a:pPr algn="ctr"/>
            <a:r>
              <a:rPr lang="cs-CZ" sz="3600" b="1">
                <a:solidFill>
                  <a:srgbClr val="00B050"/>
                </a:solidFill>
                <a:latin typeface="Encode Sans ExtraBold"/>
              </a:rPr>
              <a:t>JIM POMOC.</a:t>
            </a:r>
          </a:p>
        </p:txBody>
      </p:sp>
      <p:pic>
        <p:nvPicPr>
          <p:cNvPr id="6" name="Picture 2" descr="ffmpeg - A PNG sequence to a GIF results in artifacts - Super User">
            <a:extLst>
              <a:ext uri="{FF2B5EF4-FFF2-40B4-BE49-F238E27FC236}">
                <a16:creationId xmlns:a16="http://schemas.microsoft.com/office/drawing/2014/main" id="{663841D2-AD53-6B35-BE8E-8490646CB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312" y="2368876"/>
            <a:ext cx="1576699" cy="157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fmpeg - A PNG sequence to a GIF results in artifacts - Super User">
            <a:extLst>
              <a:ext uri="{FF2B5EF4-FFF2-40B4-BE49-F238E27FC236}">
                <a16:creationId xmlns:a16="http://schemas.microsoft.com/office/drawing/2014/main" id="{F2B80E85-8FDF-4830-3FD4-AE6848E5C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156" y="2251645"/>
            <a:ext cx="905580" cy="90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62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9095E6-63FE-81C8-D0DC-1B8A395C3DE4}"/>
              </a:ext>
            </a:extLst>
          </p:cNvPr>
          <p:cNvSpPr/>
          <p:nvPr/>
        </p:nvSpPr>
        <p:spPr>
          <a:xfrm>
            <a:off x="2218354" y="520999"/>
            <a:ext cx="7755292" cy="1304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cs-CZ" sz="3600">
                <a:solidFill>
                  <a:srgbClr val="FF421E"/>
                </a:solidFill>
                <a:latin typeface="Encode Sans ExtraBold" pitchFamily="2" charset="-18"/>
              </a:rPr>
              <a:t>KDE HLEDAT POMOC?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F8244BE-4746-5B2E-83F5-896DD84948C3}"/>
              </a:ext>
            </a:extLst>
          </p:cNvPr>
          <p:cNvSpPr/>
          <p:nvPr/>
        </p:nvSpPr>
        <p:spPr>
          <a:xfrm>
            <a:off x="6278984" y="1419383"/>
            <a:ext cx="3780000" cy="1440000"/>
          </a:xfrm>
          <a:prstGeom prst="rect">
            <a:avLst/>
          </a:prstGeom>
          <a:solidFill>
            <a:srgbClr val="AC1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b="1">
                <a:latin typeface="Encode Sans SemiExpandedBlack" charset="-18"/>
              </a:rPr>
              <a:t>LINKA BEZPEČÍ</a:t>
            </a:r>
          </a:p>
          <a:p>
            <a:pPr algn="ctr"/>
            <a:r>
              <a:rPr lang="cs-CZ" b="1">
                <a:latin typeface="Encode Sans SemiExpandedBlack" charset="-18"/>
              </a:rPr>
              <a:t>WWW.LINKABEZPECI.CZ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FFBB18B-9E20-0EA3-1F1D-D8F889856E61}"/>
              </a:ext>
            </a:extLst>
          </p:cNvPr>
          <p:cNvSpPr/>
          <p:nvPr/>
        </p:nvSpPr>
        <p:spPr>
          <a:xfrm>
            <a:off x="4206000" y="4897001"/>
            <a:ext cx="3780000" cy="144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400" b="1">
                <a:latin typeface="Encode Sans SemiExpandedBlack" charset="-18"/>
              </a:rPr>
              <a:t>POLICIE</a:t>
            </a:r>
            <a:br>
              <a:rPr lang="cs-CZ" sz="3400" b="1">
                <a:latin typeface="Encode Sans SemiExpandedBlack" charset="-18"/>
              </a:rPr>
            </a:br>
            <a:r>
              <a:rPr lang="cs-CZ" sz="2000" b="1">
                <a:latin typeface="Encode Sans SemiExpandedBlack" charset="-18"/>
              </a:rPr>
              <a:t>TÍSŇOVÁ LINKA 158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3479CF8-209C-C969-C8E8-5B920F6E4767}"/>
              </a:ext>
            </a:extLst>
          </p:cNvPr>
          <p:cNvSpPr/>
          <p:nvPr/>
        </p:nvSpPr>
        <p:spPr>
          <a:xfrm>
            <a:off x="6278984" y="3158192"/>
            <a:ext cx="3780000" cy="1440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>
                <a:latin typeface="Encode Sans SemiExpandedBlack" charset="-18"/>
              </a:rPr>
              <a:t>DĚTSKÉ KRIZOVÉ CENTRUM</a:t>
            </a:r>
          </a:p>
          <a:p>
            <a:pPr algn="ctr"/>
            <a:r>
              <a:rPr lang="cs-CZ" sz="2000" b="1">
                <a:latin typeface="Encode Sans SemiExpandedBlack" charset="-18"/>
              </a:rPr>
              <a:t>WWW.DKC.CZ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50510BF-4ED6-8450-0287-BB71FE381EB1}"/>
              </a:ext>
            </a:extLst>
          </p:cNvPr>
          <p:cNvSpPr/>
          <p:nvPr/>
        </p:nvSpPr>
        <p:spPr>
          <a:xfrm>
            <a:off x="2147304" y="1412377"/>
            <a:ext cx="3780000" cy="14400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000" b="1">
                <a:latin typeface="Encode Sans SemiExpandedBlack" charset="-18"/>
              </a:rPr>
              <a:t>UČITEL, RODIČ,</a:t>
            </a:r>
          </a:p>
          <a:p>
            <a:pPr algn="ctr"/>
            <a:r>
              <a:rPr lang="cs-CZ" sz="3000" b="1">
                <a:latin typeface="Encode Sans SemiExpandedBlack" charset="-18"/>
              </a:rPr>
              <a:t>VYCHOVATEL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9206B48-6D4C-192C-1B9D-8B4416E80729}"/>
              </a:ext>
            </a:extLst>
          </p:cNvPr>
          <p:cNvSpPr/>
          <p:nvPr/>
        </p:nvSpPr>
        <p:spPr>
          <a:xfrm>
            <a:off x="2147304" y="3158192"/>
            <a:ext cx="3780000" cy="144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400" b="1">
                <a:latin typeface="Encode Sans SemiExpandedBlack" charset="-18"/>
              </a:rPr>
              <a:t>E-BEZPEČÍ</a:t>
            </a:r>
          </a:p>
          <a:p>
            <a:pPr algn="ctr"/>
            <a:r>
              <a:rPr lang="cs-CZ" sz="2000" b="1">
                <a:latin typeface="Encode Sans SemiExpandedBlack" charset="-18"/>
              </a:rPr>
              <a:t>WWW.NAPISNAM.CZ</a:t>
            </a:r>
          </a:p>
        </p:txBody>
      </p:sp>
    </p:spTree>
    <p:extLst>
      <p:ext uri="{BB962C8B-B14F-4D97-AF65-F5344CB8AC3E}">
        <p14:creationId xmlns:p14="http://schemas.microsoft.com/office/powerpoint/2010/main" val="344644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200"/>
                            </p:stCondLst>
                            <p:childTnLst>
                              <p:par>
                                <p:cTn id="67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2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3" grpId="0" animBg="1"/>
      <p:bldP spid="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5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45F6ACB-7438-E453-FA36-45E112DBEF6C}"/>
              </a:ext>
            </a:extLst>
          </p:cNvPr>
          <p:cNvSpPr txBox="1"/>
          <p:nvPr/>
        </p:nvSpPr>
        <p:spPr>
          <a:xfrm>
            <a:off x="4002319" y="2578268"/>
            <a:ext cx="4187365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6900">
                <a:solidFill>
                  <a:schemeClr val="bg1"/>
                </a:solidFill>
                <a:latin typeface="Encode Sans Black" pitchFamily="2" charset="-18"/>
              </a:rPr>
              <a:t>SEXTING</a:t>
            </a:r>
            <a:endParaRPr lang="cs-CZ" sz="2700">
              <a:solidFill>
                <a:schemeClr val="bg1"/>
              </a:solidFill>
              <a:latin typeface="Encode Sans Black" pitchFamily="2" charset="-18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E6CEA45-6222-247E-03AF-F17C99F62EB2}"/>
              </a:ext>
            </a:extLst>
          </p:cNvPr>
          <p:cNvSpPr txBox="1"/>
          <p:nvPr/>
        </p:nvSpPr>
        <p:spPr>
          <a:xfrm>
            <a:off x="3819583" y="3732430"/>
            <a:ext cx="45528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>
                <a:solidFill>
                  <a:schemeClr val="bg1"/>
                </a:solidFill>
                <a:latin typeface="Encode Sans Black" pitchFamily="2" charset="-18"/>
              </a:rPr>
              <a:t>RIZIKOVÉ SDÍLENÍ</a:t>
            </a:r>
          </a:p>
          <a:p>
            <a:pPr algn="ctr"/>
            <a:r>
              <a:rPr lang="cs-CZ" sz="2800">
                <a:solidFill>
                  <a:schemeClr val="bg1"/>
                </a:solidFill>
                <a:latin typeface="Encode Sans Black" pitchFamily="2" charset="-18"/>
              </a:rPr>
              <a:t>INTIMNÍCH MATERIÁLŮ</a:t>
            </a:r>
            <a:endParaRPr lang="cs-CZ" sz="2800">
              <a:solidFill>
                <a:srgbClr val="F523E6"/>
              </a:solidFill>
              <a:latin typeface="Encode Sans Black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6369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E2C31044-0511-89A4-AE33-AD1D8CAA8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F84114E8-BD12-B24E-37E0-EB3D6456D2E3}"/>
              </a:ext>
            </a:extLst>
          </p:cNvPr>
          <p:cNvSpPr/>
          <p:nvPr/>
        </p:nvSpPr>
        <p:spPr>
          <a:xfrm>
            <a:off x="412416" y="1351508"/>
            <a:ext cx="5812346" cy="34778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cs-CZ" sz="4400">
                <a:solidFill>
                  <a:schemeClr val="bg1"/>
                </a:solidFill>
                <a:latin typeface="Encode Sans Black"/>
              </a:rPr>
              <a:t>OTÁZKA:</a:t>
            </a:r>
          </a:p>
          <a:p>
            <a:pPr algn="ctr"/>
            <a:r>
              <a:rPr lang="cs-CZ" sz="4400">
                <a:solidFill>
                  <a:srgbClr val="00B0F0"/>
                </a:solidFill>
                <a:latin typeface="Encode Sans Black"/>
              </a:rPr>
              <a:t>MŮŽE DÍTĚ</a:t>
            </a:r>
          </a:p>
          <a:p>
            <a:pPr algn="ctr"/>
            <a:r>
              <a:rPr lang="cs-CZ" sz="4400">
                <a:solidFill>
                  <a:srgbClr val="00B0F0"/>
                </a:solidFill>
                <a:latin typeface="Encode Sans Black"/>
              </a:rPr>
              <a:t>VYTVÁŘET</a:t>
            </a:r>
          </a:p>
          <a:p>
            <a:pPr algn="ctr"/>
            <a:r>
              <a:rPr lang="cs-CZ" sz="4400">
                <a:solidFill>
                  <a:srgbClr val="00B0F0"/>
                </a:solidFill>
                <a:latin typeface="Encode Sans Black"/>
              </a:rPr>
              <a:t>SVÉ OBNAŽENÉ SELFIE?</a:t>
            </a:r>
            <a:endParaRPr lang="cs-CZ" sz="3200">
              <a:solidFill>
                <a:srgbClr val="00B0F0"/>
              </a:solidFill>
              <a:latin typeface="Encode Sans Black"/>
            </a:endParaRP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455E5C36-6A9D-5DE6-4444-25D9944736D6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190150975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D798BEA0-DE47-6E89-55FA-05BC0CFD3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F84114E8-BD12-B24E-37E0-EB3D6456D2E3}"/>
              </a:ext>
            </a:extLst>
          </p:cNvPr>
          <p:cNvSpPr/>
          <p:nvPr/>
        </p:nvSpPr>
        <p:spPr>
          <a:xfrm>
            <a:off x="412416" y="1351508"/>
            <a:ext cx="58123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>
                <a:solidFill>
                  <a:schemeClr val="bg1"/>
                </a:solidFill>
                <a:latin typeface="Encode Sans Black" pitchFamily="2" charset="-18"/>
              </a:rPr>
              <a:t>OTÁZKA:</a:t>
            </a:r>
          </a:p>
          <a:p>
            <a:pPr algn="ctr"/>
            <a:r>
              <a:rPr lang="cs-CZ" sz="4400">
                <a:solidFill>
                  <a:srgbClr val="00B0F0"/>
                </a:solidFill>
                <a:latin typeface="Encode Sans Black" pitchFamily="2" charset="-18"/>
              </a:rPr>
              <a:t>OD KOLIKA</a:t>
            </a:r>
            <a:br>
              <a:rPr lang="cs-CZ" sz="4400">
                <a:solidFill>
                  <a:srgbClr val="00B0F0"/>
                </a:solidFill>
                <a:latin typeface="Encode Sans Black" pitchFamily="2" charset="-18"/>
              </a:rPr>
            </a:br>
            <a:r>
              <a:rPr lang="cs-CZ" sz="4400">
                <a:solidFill>
                  <a:srgbClr val="00B0F0"/>
                </a:solidFill>
                <a:latin typeface="Encode Sans Black" pitchFamily="2" charset="-18"/>
              </a:rPr>
              <a:t>LET MŮŽEME</a:t>
            </a:r>
          </a:p>
          <a:p>
            <a:pPr algn="ctr"/>
            <a:r>
              <a:rPr lang="cs-CZ" sz="4400">
                <a:solidFill>
                  <a:srgbClr val="00B0F0"/>
                </a:solidFill>
                <a:latin typeface="Encode Sans Black" pitchFamily="2" charset="-18"/>
              </a:rPr>
              <a:t>PROVOZOVAT</a:t>
            </a:r>
          </a:p>
          <a:p>
            <a:pPr algn="ctr"/>
            <a:r>
              <a:rPr lang="cs-CZ" sz="4400">
                <a:solidFill>
                  <a:srgbClr val="00B0F0"/>
                </a:solidFill>
                <a:latin typeface="Encode Sans Black" pitchFamily="2" charset="-18"/>
              </a:rPr>
              <a:t>SEXTING?</a:t>
            </a:r>
            <a:endParaRPr lang="cs-CZ" sz="3200">
              <a:solidFill>
                <a:srgbClr val="00B0F0"/>
              </a:solidFill>
              <a:latin typeface="Encode Sans Black" pitchFamily="2" charset="-18"/>
            </a:endParaRP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455E5C36-6A9D-5DE6-4444-25D9944736D6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384784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416EEDA-139A-46F9-BE9B-AC4EFBA4FD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A0401"/>
              </a:clrFrom>
              <a:clrTo>
                <a:srgbClr val="0A040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0" r="6232"/>
          <a:stretch/>
        </p:blipFill>
        <p:spPr bwMode="auto">
          <a:xfrm>
            <a:off x="6248400" y="0"/>
            <a:ext cx="5938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4CC47A6-E358-A15F-7446-65131C7BF0F0}"/>
              </a:ext>
            </a:extLst>
          </p:cNvPr>
          <p:cNvSpPr/>
          <p:nvPr/>
        </p:nvSpPr>
        <p:spPr>
          <a:xfrm>
            <a:off x="705749" y="600978"/>
            <a:ext cx="9766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>
                <a:solidFill>
                  <a:srgbClr val="FD821A"/>
                </a:solidFill>
                <a:latin typeface="Encode Sans Black" pitchFamily="2" charset="-18"/>
              </a:rPr>
              <a:t>HANKA (13 LET)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FCF8B51-F48F-A660-29F1-760F4D1F1D05}"/>
              </a:ext>
            </a:extLst>
          </p:cNvPr>
          <p:cNvSpPr/>
          <p:nvPr/>
        </p:nvSpPr>
        <p:spPr>
          <a:xfrm>
            <a:off x="705749" y="1231551"/>
            <a:ext cx="9766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>
                <a:solidFill>
                  <a:schemeClr val="bg1">
                    <a:lumMod val="50000"/>
                  </a:schemeClr>
                </a:solidFill>
                <a:latin typeface="Encode Sans Black" pitchFamily="2" charset="-18"/>
              </a:rPr>
              <a:t>BŘEZEN 2023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0F898D3-8047-3629-CDCE-980DABC4F104}"/>
              </a:ext>
            </a:extLst>
          </p:cNvPr>
          <p:cNvSpPr/>
          <p:nvPr/>
        </p:nvSpPr>
        <p:spPr>
          <a:xfrm>
            <a:off x="705750" y="1754771"/>
            <a:ext cx="64114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500">
                <a:solidFill>
                  <a:schemeClr val="bg1"/>
                </a:solidFill>
                <a:latin typeface="Encode Sans Black" pitchFamily="2" charset="-18"/>
              </a:rPr>
              <a:t>DOBRÝ VEČER MĚLA JSEM </a:t>
            </a:r>
            <a:r>
              <a:rPr lang="cs-CZ" sz="2500">
                <a:solidFill>
                  <a:srgbClr val="FFC000"/>
                </a:solidFill>
                <a:latin typeface="Encode Sans Black" pitchFamily="2" charset="-18"/>
              </a:rPr>
              <a:t>SLABOU CHVILKU</a:t>
            </a:r>
            <a:r>
              <a:rPr lang="cs-CZ" sz="2500">
                <a:solidFill>
                  <a:schemeClr val="bg1"/>
                </a:solidFill>
                <a:latin typeface="Encode Sans Black" pitchFamily="2" charset="-18"/>
              </a:rPr>
              <a:t> A NAPSAL MI KLUK ŽE KOLIK MI JE ODKUD JSEM A PAK </a:t>
            </a:r>
            <a:r>
              <a:rPr lang="cs-CZ" sz="2500">
                <a:solidFill>
                  <a:srgbClr val="FFC000"/>
                </a:solidFill>
                <a:latin typeface="Encode Sans Black" pitchFamily="2" charset="-18"/>
              </a:rPr>
              <a:t>CHTĚL POSLAT TĚLO A JÁ JSEM MU HO POSLALA</a:t>
            </a:r>
            <a:r>
              <a:rPr lang="cs-CZ" sz="2500">
                <a:solidFill>
                  <a:schemeClr val="bg1"/>
                </a:solidFill>
                <a:latin typeface="Encode Sans Black" pitchFamily="2" charset="-18"/>
              </a:rPr>
              <a:t> A CHTĚL I FOTKU A TAKY JSEM MU TO POSLALA A ŘEKL ŽE TO DÁ NA FACEBOOK A JÁ NEVÍM</a:t>
            </a:r>
            <a:br>
              <a:rPr lang="cs-CZ" sz="2500">
                <a:solidFill>
                  <a:schemeClr val="bg1"/>
                </a:solidFill>
                <a:latin typeface="Encode Sans Black" pitchFamily="2" charset="-18"/>
              </a:rPr>
            </a:br>
            <a:r>
              <a:rPr lang="cs-CZ" sz="2500">
                <a:solidFill>
                  <a:schemeClr val="bg1"/>
                </a:solidFill>
                <a:latin typeface="Encode Sans Black" pitchFamily="2" charset="-18"/>
              </a:rPr>
              <a:t>CO MÁM A DELAT</a:t>
            </a:r>
          </a:p>
        </p:txBody>
      </p:sp>
      <p:sp>
        <p:nvSpPr>
          <p:cNvPr id="18" name="AutoShape 6">
            <a:extLst>
              <a:ext uri="{FF2B5EF4-FFF2-40B4-BE49-F238E27FC236}">
                <a16:creationId xmlns:a16="http://schemas.microsoft.com/office/drawing/2014/main" id="{02B1595B-4156-2329-6E92-7C34BE8B33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65217955-8D8C-311A-2B7C-E9EA63FB98C8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3277292575"/>
      </p:ext>
    </p:extLst>
  </p:cSld>
  <p:clrMapOvr>
    <a:masterClrMapping/>
  </p:clrMapOvr>
  <p:transition spd="slow"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48CA636-F15F-5117-ABF5-E1FB70517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111110"/>
              </a:clrFrom>
              <a:clrTo>
                <a:srgbClr val="11111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4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152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4CC47A6-E358-A15F-7446-65131C7BF0F0}"/>
              </a:ext>
            </a:extLst>
          </p:cNvPr>
          <p:cNvSpPr/>
          <p:nvPr/>
        </p:nvSpPr>
        <p:spPr>
          <a:xfrm>
            <a:off x="705749" y="600978"/>
            <a:ext cx="9766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>
                <a:solidFill>
                  <a:srgbClr val="FD821A"/>
                </a:solidFill>
                <a:latin typeface="Encode Sans Black" pitchFamily="2" charset="-18"/>
              </a:rPr>
              <a:t>JIRKA (14 LET)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FCF8B51-F48F-A660-29F1-760F4D1F1D05}"/>
              </a:ext>
            </a:extLst>
          </p:cNvPr>
          <p:cNvSpPr/>
          <p:nvPr/>
        </p:nvSpPr>
        <p:spPr>
          <a:xfrm>
            <a:off x="705749" y="1231551"/>
            <a:ext cx="9766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>
                <a:solidFill>
                  <a:schemeClr val="bg1">
                    <a:lumMod val="50000"/>
                  </a:schemeClr>
                </a:solidFill>
                <a:latin typeface="Encode Sans Black" pitchFamily="2" charset="-18"/>
              </a:rPr>
              <a:t>BŘEZEN 2023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0F898D3-8047-3629-CDCE-980DABC4F104}"/>
              </a:ext>
            </a:extLst>
          </p:cNvPr>
          <p:cNvSpPr/>
          <p:nvPr/>
        </p:nvSpPr>
        <p:spPr>
          <a:xfrm>
            <a:off x="705749" y="1754771"/>
            <a:ext cx="6742801" cy="37856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400">
                <a:solidFill>
                  <a:schemeClr val="bg1"/>
                </a:solidFill>
                <a:latin typeface="Encode Sans Black"/>
              </a:rPr>
              <a:t>DOBRÝ DEN, STAL JSEM SE OBĚTÍ KYBERŠIKANY, KDY SE AGRESOR DOSTAL</a:t>
            </a:r>
            <a:br>
              <a:rPr lang="cs-CZ" sz="2400">
                <a:latin typeface="Encode Sans Black" pitchFamily="2" charset="-18"/>
              </a:rPr>
            </a:br>
            <a:r>
              <a:rPr lang="cs-CZ" sz="2400">
                <a:solidFill>
                  <a:schemeClr val="bg1"/>
                </a:solidFill>
                <a:latin typeface="Encode Sans Black"/>
              </a:rPr>
              <a:t>K MÝM SOUKROMÝM FOTKÁM BEZ OBLEČENÍ. </a:t>
            </a:r>
            <a:r>
              <a:rPr lang="cs-CZ" sz="2400">
                <a:solidFill>
                  <a:srgbClr val="FFC000"/>
                </a:solidFill>
                <a:latin typeface="Encode Sans Black"/>
              </a:rPr>
              <a:t>VYHROŽUJE MI ŽE POKUD MU NEPOŠLU </a:t>
            </a:r>
            <a:r>
              <a:rPr lang="cs-CZ" sz="2400">
                <a:solidFill>
                  <a:srgbClr val="FD821A"/>
                </a:solidFill>
                <a:latin typeface="Encode Sans Black"/>
              </a:rPr>
              <a:t>300€</a:t>
            </a:r>
            <a:r>
              <a:rPr lang="cs-CZ" sz="2400">
                <a:solidFill>
                  <a:srgbClr val="FFC000"/>
                </a:solidFill>
                <a:latin typeface="Encode Sans Black"/>
              </a:rPr>
              <a:t> ROZEŠLE TO PŘES MÉ ZNÁMÉ A DÁ TO DO TELEVIZE A NA BILLBOARDY. NEVÍM CO MÁM DĚLAT ALE CHCI ABY TO SKONČILO BOJÍM SE TO ŘÍCT RODIČŮM. </a:t>
            </a:r>
            <a:r>
              <a:rPr lang="cs-CZ" sz="2400">
                <a:solidFill>
                  <a:schemeClr val="bg1"/>
                </a:solidFill>
                <a:latin typeface="Encode Sans Black"/>
              </a:rPr>
              <a:t>VÍ O TOM JEDNA KAMARÁDKA KTERÁ MI POMÁHÁ S JEJÍM OTCEM ALE NEVÍM JESTLI TOMU POMŮŽE. </a:t>
            </a:r>
            <a:endParaRPr lang="cs-CZ"/>
          </a:p>
          <a:p>
            <a:r>
              <a:rPr lang="cs-CZ" sz="2400">
                <a:solidFill>
                  <a:srgbClr val="FF3701"/>
                </a:solidFill>
                <a:latin typeface="Encode Sans Black"/>
              </a:rPr>
              <a:t>CHCI ŽÍT NORMÁLNÍ ŽIVOT</a:t>
            </a:r>
            <a:r>
              <a:rPr lang="cs-CZ" sz="2400">
                <a:solidFill>
                  <a:schemeClr val="bg1"/>
                </a:solidFill>
                <a:latin typeface="Encode Sans Black"/>
              </a:rPr>
              <a:t>.</a:t>
            </a:r>
          </a:p>
        </p:txBody>
      </p:sp>
      <p:sp>
        <p:nvSpPr>
          <p:cNvPr id="18" name="AutoShape 6">
            <a:extLst>
              <a:ext uri="{FF2B5EF4-FFF2-40B4-BE49-F238E27FC236}">
                <a16:creationId xmlns:a16="http://schemas.microsoft.com/office/drawing/2014/main" id="{02B1595B-4156-2329-6E92-7C34BE8B33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7D429EA5-9832-9CA0-9F93-D65E65FC4B18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3103164294"/>
      </p:ext>
    </p:extLst>
  </p:cSld>
  <p:clrMapOvr>
    <a:masterClrMapping/>
  </p:clrMapOvr>
  <p:transition spd="slow"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5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45F6ACB-7438-E453-FA36-45E112DBEF6C}"/>
              </a:ext>
            </a:extLst>
          </p:cNvPr>
          <p:cNvSpPr txBox="1"/>
          <p:nvPr/>
        </p:nvSpPr>
        <p:spPr>
          <a:xfrm>
            <a:off x="1859106" y="2578268"/>
            <a:ext cx="8473795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6900">
                <a:solidFill>
                  <a:schemeClr val="bg1"/>
                </a:solidFill>
                <a:latin typeface="Encode Sans Black" pitchFamily="2" charset="-18"/>
              </a:rPr>
              <a:t>KYBERGROOMING</a:t>
            </a:r>
            <a:endParaRPr lang="cs-CZ" sz="2700">
              <a:solidFill>
                <a:schemeClr val="bg1"/>
              </a:solidFill>
              <a:latin typeface="Encode Sans Black" pitchFamily="2" charset="-18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E6CEA45-6222-247E-03AF-F17C99F62EB2}"/>
              </a:ext>
            </a:extLst>
          </p:cNvPr>
          <p:cNvSpPr txBox="1"/>
          <p:nvPr/>
        </p:nvSpPr>
        <p:spPr>
          <a:xfrm>
            <a:off x="3301818" y="3732430"/>
            <a:ext cx="5588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>
                <a:solidFill>
                  <a:schemeClr val="bg1"/>
                </a:solidFill>
                <a:latin typeface="Encode Sans Black" pitchFamily="2" charset="-18"/>
              </a:rPr>
              <a:t>NEBEZPEČNÉ SEZNAMOVÁNÍ</a:t>
            </a:r>
            <a:endParaRPr lang="cs-CZ" sz="2800">
              <a:solidFill>
                <a:srgbClr val="F523E6"/>
              </a:solidFill>
              <a:latin typeface="Encode Sans Black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38581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1DA5385-8ED2-21C1-BC9D-9470959A9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698500"/>
            <a:ext cx="6159500" cy="615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F84114E8-BD12-B24E-37E0-EB3D6456D2E3}"/>
              </a:ext>
            </a:extLst>
          </p:cNvPr>
          <p:cNvSpPr/>
          <p:nvPr/>
        </p:nvSpPr>
        <p:spPr>
          <a:xfrm>
            <a:off x="463216" y="1690062"/>
            <a:ext cx="5812346" cy="34778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cs-CZ" sz="4400">
                <a:solidFill>
                  <a:schemeClr val="bg1"/>
                </a:solidFill>
                <a:latin typeface="Encode Sans Black"/>
              </a:rPr>
              <a:t>OTÁZKA:</a:t>
            </a:r>
          </a:p>
          <a:p>
            <a:pPr algn="ctr"/>
            <a:r>
              <a:rPr lang="cs-CZ" sz="4400">
                <a:solidFill>
                  <a:srgbClr val="FFC000"/>
                </a:solidFill>
                <a:latin typeface="Encode Sans Black"/>
              </a:rPr>
              <a:t>JAKÁ RIZIKA</a:t>
            </a:r>
          </a:p>
          <a:p>
            <a:pPr algn="ctr"/>
            <a:r>
              <a:rPr lang="cs-CZ" sz="4400">
                <a:solidFill>
                  <a:srgbClr val="FFC000"/>
                </a:solidFill>
                <a:latin typeface="Encode Sans Black"/>
              </a:rPr>
              <a:t>JSOU SPOJENA</a:t>
            </a:r>
          </a:p>
          <a:p>
            <a:pPr algn="ctr"/>
            <a:r>
              <a:rPr lang="cs-CZ" sz="4400">
                <a:solidFill>
                  <a:srgbClr val="FFC000"/>
                </a:solidFill>
                <a:latin typeface="Encode Sans Black"/>
              </a:rPr>
              <a:t>S ONLINE</a:t>
            </a:r>
          </a:p>
          <a:p>
            <a:pPr algn="ctr"/>
            <a:r>
              <a:rPr lang="cs-CZ" sz="4400">
                <a:solidFill>
                  <a:srgbClr val="FFC000"/>
                </a:solidFill>
                <a:latin typeface="Encode Sans Black"/>
              </a:rPr>
              <a:t>SEZNAMOVÁNÍM?</a:t>
            </a:r>
            <a:endParaRPr lang="cs-CZ" sz="3200">
              <a:solidFill>
                <a:srgbClr val="FFC000"/>
              </a:solidFill>
              <a:latin typeface="Encode Sans Black"/>
            </a:endParaRP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455E5C36-6A9D-5DE6-4444-25D9944736D6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319581985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FB61BC-5D21-2EF7-810A-6C97CE9CF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B10E2488-A67F-31A1-4396-EC47452F6FCA}"/>
              </a:ext>
            </a:extLst>
          </p:cNvPr>
          <p:cNvSpPr/>
          <p:nvPr/>
        </p:nvSpPr>
        <p:spPr>
          <a:xfrm>
            <a:off x="705749" y="600978"/>
            <a:ext cx="9766300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4000" b="1">
                <a:solidFill>
                  <a:srgbClr val="00B0F0"/>
                </a:solidFill>
                <a:latin typeface="Encode Sans Black"/>
              </a:rPr>
              <a:t>CO JE</a:t>
            </a:r>
            <a:endParaRPr lang="cs-CZ" sz="4000" b="1">
              <a:solidFill>
                <a:srgbClr val="00B0F0"/>
              </a:solidFill>
              <a:latin typeface="Encode Sans Black" pitchFamily="2" charset="-18"/>
            </a:endParaRPr>
          </a:p>
          <a:p>
            <a:r>
              <a:rPr lang="cs-CZ" sz="4000" b="1">
                <a:solidFill>
                  <a:srgbClr val="00B0F0"/>
                </a:solidFill>
                <a:latin typeface="Encode Sans Black"/>
              </a:rPr>
              <a:t>KYBERGROOMING?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934ED94A-4A61-AED1-F93B-A45A2F405FC2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E8C066A-3588-FF1D-939A-66C2524500F2}"/>
              </a:ext>
            </a:extLst>
          </p:cNvPr>
          <p:cNvSpPr/>
          <p:nvPr/>
        </p:nvSpPr>
        <p:spPr>
          <a:xfrm>
            <a:off x="705749" y="2036311"/>
            <a:ext cx="6027560" cy="278537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5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RIZIKOVÁ FORMA KOMUNIKACE</a:t>
            </a:r>
            <a:br>
              <a:rPr lang="cs-CZ" sz="25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</a:br>
            <a:r>
              <a:rPr lang="cs-CZ" sz="25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V ONLINE PROSTŘEDÍ, JEJÍMŽ CÍLEM JE:</a:t>
            </a:r>
            <a:br>
              <a:rPr lang="cs-CZ" sz="25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</a:br>
            <a:r>
              <a:rPr lang="cs-CZ" sz="25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A. ZMANIPULOVAT VYHLÉDNUTOU OBĚŤ (DÍTĚ).</a:t>
            </a:r>
            <a:br>
              <a:rPr lang="cs-CZ" sz="25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</a:br>
            <a:r>
              <a:rPr lang="cs-CZ" sz="2500" b="1">
                <a:solidFill>
                  <a:srgbClr val="FF3300"/>
                </a:solidFill>
                <a:latin typeface="Encode Sans Black" pitchFamily="2" charset="-18"/>
                <a:cs typeface="Segoe UI"/>
              </a:rPr>
              <a:t>B. PŘIMĚT JI K OSOBNÍ SCHŮZCE</a:t>
            </a:r>
            <a:br>
              <a:rPr lang="cs-CZ" sz="2500" b="1">
                <a:solidFill>
                  <a:srgbClr val="FF3300"/>
                </a:solidFill>
                <a:latin typeface="Encode Sans Black" pitchFamily="2" charset="-18"/>
                <a:cs typeface="Segoe UI"/>
              </a:rPr>
            </a:br>
            <a:r>
              <a:rPr lang="cs-CZ" sz="2500" b="1">
                <a:solidFill>
                  <a:srgbClr val="FF3300"/>
                </a:solidFill>
                <a:latin typeface="Encode Sans Black" pitchFamily="2" charset="-18"/>
                <a:cs typeface="Segoe UI"/>
              </a:rPr>
              <a:t>V REÁLNÉM SVĚTĚ</a:t>
            </a:r>
            <a:r>
              <a:rPr lang="cs-CZ" sz="2500">
                <a:solidFill>
                  <a:srgbClr val="FF3300"/>
                </a:solidFill>
                <a:latin typeface="Encode Sans Black" pitchFamily="2" charset="-18"/>
                <a:cs typeface="Segoe UI"/>
              </a:rPr>
              <a:t>.</a:t>
            </a:r>
            <a:endParaRPr lang="cs-CZ" sz="2500">
              <a:solidFill>
                <a:srgbClr val="FF3300"/>
              </a:solidFill>
              <a:latin typeface="Encode Sans Black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126263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FB61BC-5D21-2EF7-810A-6C97CE9CF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B10E2488-A67F-31A1-4396-EC47452F6FCA}"/>
              </a:ext>
            </a:extLst>
          </p:cNvPr>
          <p:cNvSpPr/>
          <p:nvPr/>
        </p:nvSpPr>
        <p:spPr>
          <a:xfrm>
            <a:off x="705749" y="905778"/>
            <a:ext cx="9766300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4000" b="1">
                <a:solidFill>
                  <a:srgbClr val="00B0F0"/>
                </a:solidFill>
                <a:latin typeface="Encode Sans Black"/>
              </a:rPr>
              <a:t>SETKÁNÍ S KYBERGROOMEREM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934ED94A-4A61-AED1-F93B-A45A2F405FC2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E8C066A-3588-FF1D-939A-66C2524500F2}"/>
              </a:ext>
            </a:extLst>
          </p:cNvPr>
          <p:cNvSpPr/>
          <p:nvPr/>
        </p:nvSpPr>
        <p:spPr>
          <a:xfrm>
            <a:off x="705749" y="1718692"/>
            <a:ext cx="9766300" cy="36625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900" b="1" dirty="0">
                <a:solidFill>
                  <a:schemeClr val="bg1"/>
                </a:solidFill>
                <a:latin typeface="Encode Sans Black"/>
                <a:cs typeface="Segoe UI"/>
              </a:rPr>
              <a:t>NA SETKÁNÍ S KYBERGROOMREM MŮŽE DOJÍT K:</a:t>
            </a:r>
            <a:br>
              <a:rPr lang="cs-CZ" sz="2900" dirty="0">
                <a:latin typeface="Encode Sans Black" pitchFamily="2" charset="-18"/>
                <a:cs typeface="Segoe UI"/>
              </a:rPr>
            </a:br>
            <a:r>
              <a:rPr lang="cs-CZ" sz="2900" dirty="0">
                <a:solidFill>
                  <a:schemeClr val="bg1"/>
                </a:solidFill>
                <a:latin typeface="Encode Sans Black"/>
                <a:cs typeface="Segoe UI"/>
              </a:rPr>
              <a:t>- </a:t>
            </a:r>
            <a:r>
              <a:rPr lang="cs-CZ" sz="2900" dirty="0">
                <a:solidFill>
                  <a:srgbClr val="FD821A"/>
                </a:solidFill>
                <a:latin typeface="Encode Sans Black"/>
                <a:cs typeface="Segoe UI"/>
              </a:rPr>
              <a:t>SEXUÁLNÍMU ZNEUŽITÍ OBĚTI</a:t>
            </a:r>
            <a:r>
              <a:rPr lang="cs-CZ" sz="2900" dirty="0">
                <a:solidFill>
                  <a:schemeClr val="bg1"/>
                </a:solidFill>
                <a:latin typeface="Encode Sans Black"/>
                <a:cs typeface="Segoe UI"/>
              </a:rPr>
              <a:t>,</a:t>
            </a:r>
            <a:br>
              <a:rPr lang="cs-CZ" sz="2900" dirty="0">
                <a:latin typeface="Encode Sans Black" pitchFamily="2" charset="-18"/>
                <a:cs typeface="Segoe UI"/>
              </a:rPr>
            </a:br>
            <a:r>
              <a:rPr lang="cs-CZ" sz="2900" dirty="0">
                <a:solidFill>
                  <a:schemeClr val="bg1"/>
                </a:solidFill>
                <a:latin typeface="Encode Sans Black"/>
                <a:cs typeface="Segoe UI"/>
              </a:rPr>
              <a:t>- ZNEUŽITÍ DÍTĚTE </a:t>
            </a:r>
            <a:r>
              <a:rPr lang="cs-CZ" sz="2900" dirty="0">
                <a:solidFill>
                  <a:srgbClr val="FD821A"/>
                </a:solidFill>
                <a:latin typeface="Encode Sans Black"/>
                <a:cs typeface="Segoe UI"/>
              </a:rPr>
              <a:t>K VÝROBĚ DĚTSKÉ </a:t>
            </a:r>
            <a:br>
              <a:rPr lang="cs-CZ" sz="2900" dirty="0">
                <a:solidFill>
                  <a:srgbClr val="FD821A"/>
                </a:solidFill>
                <a:latin typeface="Encode Sans Black"/>
                <a:cs typeface="Segoe UI"/>
              </a:rPr>
            </a:br>
            <a:r>
              <a:rPr lang="cs-CZ" sz="2900" dirty="0">
                <a:solidFill>
                  <a:srgbClr val="FD821A"/>
                </a:solidFill>
                <a:latin typeface="Encode Sans Black"/>
                <a:cs typeface="Segoe UI"/>
              </a:rPr>
              <a:t>   PORNOGRAFIE</a:t>
            </a:r>
            <a:r>
              <a:rPr lang="cs-CZ" sz="2900" dirty="0">
                <a:solidFill>
                  <a:schemeClr val="bg1"/>
                </a:solidFill>
                <a:latin typeface="Encode Sans Black"/>
                <a:cs typeface="Segoe UI"/>
              </a:rPr>
              <a:t>,</a:t>
            </a:r>
            <a:br>
              <a:rPr lang="cs-CZ" sz="2900" dirty="0">
                <a:latin typeface="Encode Sans Black" pitchFamily="2" charset="-18"/>
                <a:cs typeface="Segoe UI"/>
              </a:rPr>
            </a:br>
            <a:r>
              <a:rPr lang="cs-CZ" sz="2900" dirty="0">
                <a:solidFill>
                  <a:schemeClr val="bg1"/>
                </a:solidFill>
                <a:latin typeface="Encode Sans Black"/>
                <a:cs typeface="Segoe UI"/>
              </a:rPr>
              <a:t>- ZNEUŽITÍ DÍTĚTE PRO </a:t>
            </a:r>
            <a:r>
              <a:rPr lang="cs-CZ" sz="2900" dirty="0">
                <a:solidFill>
                  <a:srgbClr val="FD821A"/>
                </a:solidFill>
                <a:latin typeface="Encode Sans Black"/>
                <a:cs typeface="Segoe UI"/>
              </a:rPr>
              <a:t>DĚTSKOU PROSTITUCI</a:t>
            </a:r>
            <a:r>
              <a:rPr lang="cs-CZ" sz="2900" dirty="0">
                <a:solidFill>
                  <a:schemeClr val="bg1"/>
                </a:solidFill>
                <a:latin typeface="Encode Sans Black"/>
                <a:cs typeface="Segoe UI"/>
              </a:rPr>
              <a:t>,</a:t>
            </a:r>
            <a:br>
              <a:rPr lang="cs-CZ" sz="2900" dirty="0">
                <a:latin typeface="Encode Sans Black" pitchFamily="2" charset="-18"/>
                <a:cs typeface="Segoe UI"/>
              </a:rPr>
            </a:br>
            <a:r>
              <a:rPr lang="cs-CZ" sz="2900" dirty="0">
                <a:solidFill>
                  <a:schemeClr val="bg1"/>
                </a:solidFill>
                <a:latin typeface="Encode Sans Black"/>
                <a:cs typeface="Segoe UI"/>
              </a:rPr>
              <a:t>- </a:t>
            </a:r>
            <a:r>
              <a:rPr lang="cs-CZ" sz="2900" dirty="0">
                <a:solidFill>
                  <a:srgbClr val="FD821A"/>
                </a:solidFill>
                <a:latin typeface="Encode Sans Black"/>
                <a:cs typeface="Segoe UI"/>
              </a:rPr>
              <a:t>FYZICKÉMU MUČENÍ</a:t>
            </a:r>
            <a:r>
              <a:rPr lang="cs-CZ" sz="2900" dirty="0">
                <a:solidFill>
                  <a:schemeClr val="bg1"/>
                </a:solidFill>
                <a:latin typeface="Encode Sans Black"/>
                <a:cs typeface="Segoe UI"/>
              </a:rPr>
              <a:t>,</a:t>
            </a:r>
            <a:br>
              <a:rPr lang="cs-CZ" sz="2900" dirty="0">
                <a:latin typeface="Encode Sans Black" pitchFamily="2" charset="-18"/>
                <a:cs typeface="Segoe UI"/>
              </a:rPr>
            </a:br>
            <a:r>
              <a:rPr lang="cs-CZ" sz="2900" dirty="0">
                <a:solidFill>
                  <a:schemeClr val="bg1"/>
                </a:solidFill>
                <a:latin typeface="Encode Sans Black"/>
                <a:cs typeface="Segoe UI"/>
              </a:rPr>
              <a:t>- ZNEUŽITÍ DÍTĚTE NAPŘ. K  TERORISMU.</a:t>
            </a:r>
            <a:endParaRPr lang="cs-CZ" sz="2900" dirty="0">
              <a:solidFill>
                <a:schemeClr val="bg1"/>
              </a:solidFill>
              <a:latin typeface="Encode Sans Black"/>
              <a:cs typeface="Calibri"/>
            </a:endParaRPr>
          </a:p>
          <a:p>
            <a:endParaRPr lang="cs-CZ" sz="2900" dirty="0">
              <a:solidFill>
                <a:schemeClr val="bg1"/>
              </a:solidFill>
              <a:latin typeface="Encode Sans Black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13832423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onfire of Night. Burning Fire. Bright Red and Yellow Flame on Black  Background. | Instagram logo, Black backgrounds, Stock photos">
            <a:extLst>
              <a:ext uri="{FF2B5EF4-FFF2-40B4-BE49-F238E27FC236}">
                <a16:creationId xmlns:a16="http://schemas.microsoft.com/office/drawing/2014/main" id="{53FD8596-B29B-8385-9451-9BD015952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016" y="0"/>
            <a:ext cx="11921067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4CC47A6-E358-A15F-7446-65131C7BF0F0}"/>
              </a:ext>
            </a:extLst>
          </p:cNvPr>
          <p:cNvSpPr/>
          <p:nvPr/>
        </p:nvSpPr>
        <p:spPr>
          <a:xfrm>
            <a:off x="705749" y="600978"/>
            <a:ext cx="9766300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PIŠKOT A MELUZÍN (ČR, 2007–2012)</a:t>
            </a:r>
            <a:endParaRPr lang="cs-CZ" sz="3200" b="1">
              <a:latin typeface="Encode Sans Black" pitchFamily="2" charset="-18"/>
              <a:cs typeface="Segoe UI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0F898D3-8047-3629-CDCE-980DABC4F104}"/>
              </a:ext>
            </a:extLst>
          </p:cNvPr>
          <p:cNvSpPr/>
          <p:nvPr/>
        </p:nvSpPr>
        <p:spPr>
          <a:xfrm>
            <a:off x="705749" y="1266869"/>
            <a:ext cx="6411488" cy="432426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5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SKAUTŠTÍ VEDOUCÍ </a:t>
            </a:r>
            <a:r>
              <a:rPr lang="cs-CZ" sz="25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MARTIN MERTL (22 LET)</a:t>
            </a:r>
            <a:r>
              <a:rPr lang="cs-CZ" sz="25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A </a:t>
            </a:r>
            <a:r>
              <a:rPr lang="cs-CZ" sz="25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MILAN MACHÁT (20 LET)</a:t>
            </a:r>
          </a:p>
          <a:p>
            <a:r>
              <a:rPr lang="cs-CZ" sz="25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SI PROSTŘEDNICTVÍM SOCIÁLNÍ SÍTĚ FACEBOOK VYTVOŘILI </a:t>
            </a:r>
            <a:r>
              <a:rPr lang="cs-CZ" sz="2500">
                <a:solidFill>
                  <a:srgbClr val="FFC000"/>
                </a:solidFill>
                <a:latin typeface="Encode Sans Black" pitchFamily="2" charset="-18"/>
                <a:cs typeface="Segoe UI"/>
              </a:rPr>
              <a:t>PROFIL FIKTIVNÍ DÍVKY. </a:t>
            </a:r>
            <a:r>
              <a:rPr lang="cs-CZ" sz="25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POMOCÍ TOHOTO PROFILU NAVAZOVALI KONTAKT</a:t>
            </a:r>
          </a:p>
          <a:p>
            <a:r>
              <a:rPr lang="cs-CZ" sz="25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S NEZLETILÝMI DĚTMI. </a:t>
            </a:r>
            <a:endParaRPr lang="cs-CZ" sz="2500">
              <a:solidFill>
                <a:schemeClr val="bg1"/>
              </a:solidFill>
              <a:latin typeface="Encode Sans Black" pitchFamily="2" charset="-18"/>
              <a:cs typeface="Calibri" panose="020F0502020204030204"/>
            </a:endParaRPr>
          </a:p>
          <a:p>
            <a:endParaRPr lang="cs-CZ" sz="2500">
              <a:solidFill>
                <a:schemeClr val="bg1"/>
              </a:solidFill>
              <a:latin typeface="Encode Sans Black" pitchFamily="2" charset="-18"/>
              <a:cs typeface="Segoe UI"/>
            </a:endParaRPr>
          </a:p>
          <a:p>
            <a:r>
              <a:rPr lang="cs-CZ" sz="2500">
                <a:solidFill>
                  <a:srgbClr val="FFC000"/>
                </a:solidFill>
                <a:latin typeface="Encode Sans Black" pitchFamily="2" charset="-18"/>
                <a:cs typeface="Segoe UI"/>
              </a:rPr>
              <a:t>ZNEUŽILI </a:t>
            </a:r>
            <a:r>
              <a:rPr lang="cs-CZ" sz="2500" b="1">
                <a:solidFill>
                  <a:srgbClr val="FFC000"/>
                </a:solidFill>
                <a:latin typeface="Encode Sans Black" pitchFamily="2" charset="-18"/>
                <a:cs typeface="Segoe UI"/>
              </a:rPr>
              <a:t>39 DĚTÍ </a:t>
            </a:r>
            <a:r>
              <a:rPr lang="cs-CZ" sz="25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(36 CHLAPCŮ A 3 DÍVKY)</a:t>
            </a:r>
            <a:r>
              <a:rPr lang="cs-CZ" sz="25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NEJČASTĚJI VE VĚKU 10–13 LET.  V LISTOPADU 2013 BYLI ODSOUZENI NA </a:t>
            </a:r>
            <a:r>
              <a:rPr lang="cs-CZ" sz="25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10 LET</a:t>
            </a:r>
            <a:r>
              <a:rPr lang="cs-CZ" sz="25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ODNĚTÍ SVOBODY.</a:t>
            </a:r>
            <a:endParaRPr lang="cs-CZ" sz="2500">
              <a:solidFill>
                <a:schemeClr val="bg1"/>
              </a:solidFill>
              <a:latin typeface="Encode Sans Black" pitchFamily="2" charset="-18"/>
              <a:cs typeface="Calibri"/>
            </a:endParaRPr>
          </a:p>
        </p:txBody>
      </p:sp>
      <p:sp>
        <p:nvSpPr>
          <p:cNvPr id="18" name="AutoShape 6">
            <a:extLst>
              <a:ext uri="{FF2B5EF4-FFF2-40B4-BE49-F238E27FC236}">
                <a16:creationId xmlns:a16="http://schemas.microsoft.com/office/drawing/2014/main" id="{02B1595B-4156-2329-6E92-7C34BE8B33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65217955-8D8C-311A-2B7C-E9EA63FB98C8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pic>
        <p:nvPicPr>
          <p:cNvPr id="7" name="Obrázek 6" descr="Obsah obrázku osoba, Lidská tvář, Čelo, Brada&#10;&#10;Popis se vygeneroval automaticky.">
            <a:extLst>
              <a:ext uri="{FF2B5EF4-FFF2-40B4-BE49-F238E27FC236}">
                <a16:creationId xmlns:a16="http://schemas.microsoft.com/office/drawing/2014/main" id="{A0C57DD6-C295-A3C4-9224-CAEB3F118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2000" contras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91589" y="2826913"/>
            <a:ext cx="2560920" cy="327986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Obrázek 5" descr="Obsah obrázku osoba, Lidská tvář, Čelo, Brada&#10;&#10;Popis se vygeneroval automaticky.">
            <a:extLst>
              <a:ext uri="{FF2B5EF4-FFF2-40B4-BE49-F238E27FC236}">
                <a16:creationId xmlns:a16="http://schemas.microsoft.com/office/drawing/2014/main" id="{2E4E11C3-4C01-3A6A-6C31-CE9E505B7D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4457" y="1419269"/>
            <a:ext cx="2362200" cy="328612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77732532"/>
      </p:ext>
    </p:extLst>
  </p:cSld>
  <p:clrMapOvr>
    <a:masterClrMapping/>
  </p:clrMapOvr>
  <p:transition spd="slow"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Bonfire of Night. Burning Fire. Bright Red and Yellow Flame on Black  Background. | Instagram logo, Black backgrounds, Stock photos">
            <a:extLst>
              <a:ext uri="{FF2B5EF4-FFF2-40B4-BE49-F238E27FC236}">
                <a16:creationId xmlns:a16="http://schemas.microsoft.com/office/drawing/2014/main" id="{4DEE9FE4-A1DA-4FBF-E790-CA69FF1F8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966" y="0"/>
            <a:ext cx="11921067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F4CC47A6-E358-A15F-7446-65131C7BF0F0}"/>
              </a:ext>
            </a:extLst>
          </p:cNvPr>
          <p:cNvSpPr/>
          <p:nvPr/>
        </p:nvSpPr>
        <p:spPr>
          <a:xfrm>
            <a:off x="705749" y="600978"/>
            <a:ext cx="9766300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LUKÁŠ BAKO (ČR, 2014)</a:t>
            </a:r>
            <a:endParaRPr lang="cs-CZ" sz="3200">
              <a:latin typeface="Encode Sans Black" pitchFamily="2" charset="-18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0F898D3-8047-3629-CDCE-980DABC4F104}"/>
              </a:ext>
            </a:extLst>
          </p:cNvPr>
          <p:cNvSpPr/>
          <p:nvPr/>
        </p:nvSpPr>
        <p:spPr>
          <a:xfrm>
            <a:off x="705749" y="1363375"/>
            <a:ext cx="6411488" cy="452431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LUKÁŠ BAKO (21) PROSTŘEDNICTVÍM SOCIÁLNÍ SÍTĚ </a:t>
            </a:r>
            <a:r>
              <a:rPr lang="cs-CZ" sz="240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FACEBOOK</a:t>
            </a: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A SLUŽBY </a:t>
            </a:r>
            <a:r>
              <a:rPr lang="cs-CZ" sz="240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SKYPE</a:t>
            </a: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ZNEUŽIL DESÍTKY DÍVEK VE VĚKU 10–18 LET. NA FACEBOOKU</a:t>
            </a:r>
            <a:b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</a:b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A SKYPE SE S DÍVKAMI NEJPRVE SEZNÁMIL, </a:t>
            </a:r>
            <a:r>
              <a:rPr lang="cs-CZ" sz="240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VYLÁKAL OD NICH INTIMNÍ MATERIÁLY</a:t>
            </a: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A POKUD DÍVKA ODMÍTLA OSOBNÍ SETKÁNÍ, </a:t>
            </a:r>
            <a:r>
              <a:rPr lang="cs-CZ" sz="240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ZAČAL JE VYDÍRAT</a:t>
            </a: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.</a:t>
            </a:r>
          </a:p>
          <a:p>
            <a:endParaRPr lang="cs-CZ" sz="2400">
              <a:solidFill>
                <a:schemeClr val="bg1"/>
              </a:solidFill>
              <a:latin typeface="Encode Sans Black" pitchFamily="2" charset="-18"/>
              <a:cs typeface="Segoe UI"/>
            </a:endParaRPr>
          </a:p>
          <a:p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POŠKOZENÝCH DÍVEK BYLO CELKEM </a:t>
            </a:r>
            <a:r>
              <a:rPr lang="cs-CZ" sz="24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47</a:t>
            </a: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. V ROCE 2016 ODSOUZEN NA </a:t>
            </a:r>
            <a:r>
              <a:rPr lang="cs-CZ" sz="24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8,5 ROKU</a:t>
            </a:r>
            <a:r>
              <a:rPr lang="cs-CZ" sz="240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VE VĚZNICI S OSTRAHOU.</a:t>
            </a:r>
            <a:endParaRPr lang="cs-CZ" sz="2400">
              <a:solidFill>
                <a:schemeClr val="bg1"/>
              </a:solidFill>
              <a:latin typeface="Encode Sans Black" pitchFamily="2" charset="-18"/>
              <a:cs typeface="Calibri"/>
            </a:endParaRPr>
          </a:p>
          <a:p>
            <a:endParaRPr lang="cs-CZ" sz="2400">
              <a:solidFill>
                <a:schemeClr val="bg1"/>
              </a:solidFill>
              <a:latin typeface="Encode Sans Black" pitchFamily="2" charset="-18"/>
              <a:cs typeface="Segoe UI"/>
            </a:endParaRPr>
          </a:p>
        </p:txBody>
      </p:sp>
      <p:sp>
        <p:nvSpPr>
          <p:cNvPr id="18" name="AutoShape 6">
            <a:extLst>
              <a:ext uri="{FF2B5EF4-FFF2-40B4-BE49-F238E27FC236}">
                <a16:creationId xmlns:a16="http://schemas.microsoft.com/office/drawing/2014/main" id="{02B1595B-4156-2329-6E92-7C34BE8B33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65217955-8D8C-311A-2B7C-E9EA63FB98C8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pic>
        <p:nvPicPr>
          <p:cNvPr id="4" name="Obrázek 3" descr="Obsah obrázku Lidská tvář, osoba, interiér, oblečení&#10;&#10;Popis se vygeneroval automaticky.">
            <a:extLst>
              <a:ext uri="{FF2B5EF4-FFF2-40B4-BE49-F238E27FC236}">
                <a16:creationId xmlns:a16="http://schemas.microsoft.com/office/drawing/2014/main" id="{7FF13C5B-A431-4A2D-4DB8-8BF49C376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0143" y="1601309"/>
            <a:ext cx="4160337" cy="3655381"/>
          </a:xfrm>
          <a:prstGeom prst="rect">
            <a:avLst/>
          </a:prstGeom>
          <a:ln w="10160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5000737"/>
      </p:ext>
    </p:extLst>
  </p:cSld>
  <p:clrMapOvr>
    <a:masterClrMapping/>
  </p:clrMapOvr>
  <p:transition spd="slow">
    <p:comb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EEF48F6B-D394-5393-F5A0-48BD071D5290}"/>
              </a:ext>
            </a:extLst>
          </p:cNvPr>
          <p:cNvSpPr/>
          <p:nvPr/>
        </p:nvSpPr>
        <p:spPr>
          <a:xfrm>
            <a:off x="705749" y="600978"/>
            <a:ext cx="9766300" cy="116955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35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PRAVIDLA BEZPEČNÉHO </a:t>
            </a:r>
            <a:br>
              <a:rPr lang="cs-CZ" sz="35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</a:br>
            <a:r>
              <a:rPr lang="cs-CZ" sz="3500" b="1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SEZNAMOVÁNÍ NA INTERNETU</a:t>
            </a:r>
            <a:endParaRPr lang="cs-CZ" sz="3500">
              <a:latin typeface="Encode Sans Black" pitchFamily="2" charset="-18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43CEE34-1833-10C2-650A-00812E4A55ED}"/>
              </a:ext>
            </a:extLst>
          </p:cNvPr>
          <p:cNvSpPr/>
          <p:nvPr/>
        </p:nvSpPr>
        <p:spPr>
          <a:xfrm>
            <a:off x="705749" y="1770529"/>
            <a:ext cx="9766300" cy="507831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14350" indent="-514350">
              <a:buAutoNum type="arabicPeriod"/>
            </a:pP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VŠE SI </a:t>
            </a:r>
            <a:r>
              <a:rPr lang="cs-CZ" sz="2700" b="1">
                <a:solidFill>
                  <a:srgbClr val="00B050"/>
                </a:solidFill>
                <a:latin typeface="Encode Sans Black" pitchFamily="2" charset="-18"/>
                <a:cs typeface="Segoe UI"/>
              </a:rPr>
              <a:t>OVĚŘUJTE</a:t>
            </a: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, NENECHTE SE OKLAMAT, LIDÉ NA INTERNETU MOHOU LHÁT!</a:t>
            </a:r>
          </a:p>
          <a:p>
            <a:pPr marL="514350" indent="-514350">
              <a:buClr>
                <a:schemeClr val="bg1"/>
              </a:buClr>
              <a:buAutoNum type="arabicPeriod"/>
            </a:pPr>
            <a:r>
              <a:rPr lang="cs-CZ" sz="2700" b="1">
                <a:solidFill>
                  <a:srgbClr val="00B050"/>
                </a:solidFill>
                <a:latin typeface="Encode Sans Black" pitchFamily="2" charset="-18"/>
                <a:cs typeface="Segoe UI"/>
              </a:rPr>
              <a:t>VŠÍMEJTE SI NESROVNALOSTÍ </a:t>
            </a: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V ONLINE KOMUNIKACI!</a:t>
            </a:r>
          </a:p>
          <a:p>
            <a:pPr marL="514350" indent="-514350">
              <a:buClr>
                <a:schemeClr val="bg1"/>
              </a:buClr>
              <a:buAutoNum type="arabicPeriod"/>
            </a:pPr>
            <a:r>
              <a:rPr lang="cs-CZ" sz="2700" b="1">
                <a:solidFill>
                  <a:srgbClr val="00B050"/>
                </a:solidFill>
                <a:latin typeface="Encode Sans Black" pitchFamily="2" charset="-18"/>
                <a:cs typeface="Segoe UI"/>
              </a:rPr>
              <a:t>NEPOSKYTUJTE</a:t>
            </a: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NIKOMU SVÉ </a:t>
            </a:r>
            <a:r>
              <a:rPr lang="cs-CZ" sz="2700" b="1">
                <a:solidFill>
                  <a:srgbClr val="00B050"/>
                </a:solidFill>
                <a:latin typeface="Encode Sans Black" pitchFamily="2" charset="-18"/>
                <a:cs typeface="Segoe UI"/>
              </a:rPr>
              <a:t>INTIMNÍ MATERIÁLY </a:t>
            </a: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(ANI JINÉ CITLIVÉ MATERIÁLY), JE TO NEBEZPEČNÉ.</a:t>
            </a:r>
          </a:p>
          <a:p>
            <a:pPr marL="514350" indent="-514350">
              <a:buClr>
                <a:schemeClr val="bg1"/>
              </a:buClr>
              <a:buAutoNum type="arabicPeriod"/>
            </a:pPr>
            <a:r>
              <a:rPr lang="cs-CZ" sz="2700" b="1">
                <a:solidFill>
                  <a:srgbClr val="00B050"/>
                </a:solidFill>
                <a:latin typeface="Encode Sans Black" pitchFamily="2" charset="-18"/>
                <a:cs typeface="Segoe UI"/>
              </a:rPr>
              <a:t>NIKDY NECHOĎTE NA OSOBNÍ SCHŮZKY </a:t>
            </a: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S ONLINE KAMARÁDY, ANIŽ BY O TOM </a:t>
            </a:r>
            <a:r>
              <a:rPr lang="cs-CZ" sz="2700" b="1">
                <a:solidFill>
                  <a:srgbClr val="00B050"/>
                </a:solidFill>
                <a:latin typeface="Encode Sans Black" pitchFamily="2" charset="-18"/>
                <a:cs typeface="Segoe UI"/>
              </a:rPr>
              <a:t>VĚDĚLI RODIČE</a:t>
            </a: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.</a:t>
            </a:r>
          </a:p>
          <a:p>
            <a:pPr marL="514350" indent="-514350">
              <a:buAutoNum type="arabicPeriod"/>
            </a:pP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POKUD SE DOSTANETE DO PROBLÉMŮ, NIC </a:t>
            </a:r>
            <a:r>
              <a:rPr lang="cs-CZ" sz="2700" b="1">
                <a:solidFill>
                  <a:srgbClr val="00B050"/>
                </a:solidFill>
                <a:latin typeface="Encode Sans Black" pitchFamily="2" charset="-18"/>
                <a:cs typeface="Segoe UI"/>
              </a:rPr>
              <a:t>NEMAŽTE</a:t>
            </a: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, </a:t>
            </a:r>
            <a:r>
              <a:rPr lang="cs-CZ" sz="2700" b="1">
                <a:solidFill>
                  <a:srgbClr val="00B050"/>
                </a:solidFill>
                <a:latin typeface="Encode Sans Black" pitchFamily="2" charset="-18"/>
                <a:cs typeface="Segoe UI"/>
              </a:rPr>
              <a:t>NEBLOKUJTE </a:t>
            </a: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ÚTOČNÍKA A </a:t>
            </a:r>
            <a:r>
              <a:rPr lang="cs-CZ" sz="2700" b="1">
                <a:solidFill>
                  <a:srgbClr val="00B050"/>
                </a:solidFill>
                <a:latin typeface="Encode Sans Black" pitchFamily="2" charset="-18"/>
                <a:cs typeface="Segoe UI"/>
              </a:rPr>
              <a:t>KONTAKTUJTE</a:t>
            </a:r>
            <a:r>
              <a:rPr lang="cs-CZ" sz="2700" b="1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EXPERTY (PORADNY, POLICII).</a:t>
            </a:r>
          </a:p>
          <a:p>
            <a:pPr marL="514350" indent="-514350">
              <a:buAutoNum type="arabicPeriod"/>
            </a:pPr>
            <a:endParaRPr lang="cs-CZ" sz="2700">
              <a:solidFill>
                <a:schemeClr val="bg1"/>
              </a:solidFill>
              <a:latin typeface="Encode Sans Black" pitchFamily="2" charset="-18"/>
            </a:endParaRP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3C70217A-A6DA-B0C0-7240-319CEF78F4D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416956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5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 dirty="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45F6ACB-7438-E453-FA36-45E112DBEF6C}"/>
              </a:ext>
            </a:extLst>
          </p:cNvPr>
          <p:cNvSpPr txBox="1"/>
          <p:nvPr/>
        </p:nvSpPr>
        <p:spPr>
          <a:xfrm>
            <a:off x="1764532" y="2578268"/>
            <a:ext cx="8662949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6900" dirty="0">
                <a:solidFill>
                  <a:schemeClr val="bg1"/>
                </a:solidFill>
                <a:latin typeface="Encode Sans Black" pitchFamily="2" charset="-18"/>
              </a:rPr>
              <a:t>ONLINE PODVODY</a:t>
            </a:r>
            <a:endParaRPr lang="cs-CZ" sz="2700" dirty="0">
              <a:solidFill>
                <a:schemeClr val="bg1"/>
              </a:solidFill>
              <a:latin typeface="Encode Sans Black" pitchFamily="2" charset="-18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E6CEA45-6222-247E-03AF-F17C99F62EB2}"/>
              </a:ext>
            </a:extLst>
          </p:cNvPr>
          <p:cNvSpPr txBox="1"/>
          <p:nvPr/>
        </p:nvSpPr>
        <p:spPr>
          <a:xfrm>
            <a:off x="3271365" y="3732430"/>
            <a:ext cx="5649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Encode Sans Black" pitchFamily="2" charset="-18"/>
              </a:rPr>
              <a:t>KYBERNETICKÁ KRIMINALITA</a:t>
            </a:r>
            <a:endParaRPr lang="cs-CZ" sz="2800" dirty="0">
              <a:solidFill>
                <a:srgbClr val="F523E6"/>
              </a:solidFill>
              <a:latin typeface="Encode Sans Black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40832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F84114E8-BD12-B24E-37E0-EB3D6456D2E3}"/>
              </a:ext>
            </a:extLst>
          </p:cNvPr>
          <p:cNvSpPr/>
          <p:nvPr/>
        </p:nvSpPr>
        <p:spPr>
          <a:xfrm>
            <a:off x="463216" y="1690062"/>
            <a:ext cx="5812346" cy="280076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cs-CZ" sz="4400" dirty="0">
                <a:solidFill>
                  <a:schemeClr val="bg1"/>
                </a:solidFill>
                <a:latin typeface="Encode Sans Black"/>
              </a:rPr>
              <a:t>OTÁZKA:</a:t>
            </a:r>
          </a:p>
          <a:p>
            <a:pPr algn="ctr"/>
            <a:r>
              <a:rPr lang="cs-CZ" sz="4400" dirty="0">
                <a:solidFill>
                  <a:srgbClr val="FFC000"/>
                </a:solidFill>
                <a:latin typeface="Encode Sans Black"/>
              </a:rPr>
              <a:t>SETKALI JSTE SE NĚKDY S ONLINE PODVODEM?</a:t>
            </a:r>
            <a:endParaRPr lang="cs-CZ" sz="3200" dirty="0">
              <a:solidFill>
                <a:srgbClr val="FFC000"/>
              </a:solidFill>
              <a:latin typeface="Encode Sans Black"/>
            </a:endParaRPr>
          </a:p>
        </p:txBody>
      </p:sp>
      <p:pic>
        <p:nvPicPr>
          <p:cNvPr id="5" name="Obrázek 4" descr="Obsah obrázku Lidská tvář, osoba, umění, ve tmě&#10;&#10;Popis byl vytvořen automaticky">
            <a:extLst>
              <a:ext uri="{FF2B5EF4-FFF2-40B4-BE49-F238E27FC236}">
                <a16:creationId xmlns:a16="http://schemas.microsoft.com/office/drawing/2014/main" id="{4A394AEE-C413-EA24-B7A2-F8E52DC00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488" y="0"/>
            <a:ext cx="5332185" cy="6858000"/>
          </a:xfrm>
          <a:prstGeom prst="rect">
            <a:avLst/>
          </a:prstGeom>
        </p:spPr>
      </p:pic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79AC2A67-E399-DAA0-60EA-DFCDDC9FCB5F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 dirty="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476407322"/>
      </p:ext>
    </p:extLst>
  </p:cSld>
  <p:clrMapOvr>
    <a:masterClrMapping/>
  </p:clrMapOvr>
  <p:transition spd="slow">
    <p:comb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F84114E8-BD12-B24E-37E0-EB3D6456D2E3}"/>
              </a:ext>
            </a:extLst>
          </p:cNvPr>
          <p:cNvSpPr/>
          <p:nvPr/>
        </p:nvSpPr>
        <p:spPr>
          <a:xfrm>
            <a:off x="463216" y="1690062"/>
            <a:ext cx="5812346" cy="280076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cs-CZ" sz="4400" dirty="0">
                <a:solidFill>
                  <a:schemeClr val="bg1"/>
                </a:solidFill>
                <a:latin typeface="Encode Sans Black"/>
              </a:rPr>
              <a:t>OTÁZKA:</a:t>
            </a:r>
            <a:endParaRPr lang="cs-CZ" sz="4400" dirty="0">
              <a:solidFill>
                <a:srgbClr val="FFC000"/>
              </a:solidFill>
              <a:latin typeface="Encode Sans Black"/>
            </a:endParaRPr>
          </a:p>
          <a:p>
            <a:pPr algn="ctr"/>
            <a:r>
              <a:rPr lang="cs-CZ" sz="4400" dirty="0">
                <a:solidFill>
                  <a:srgbClr val="FFC000"/>
                </a:solidFill>
                <a:latin typeface="Encode Sans Black"/>
              </a:rPr>
              <a:t>ZNÁTE NĚJAKÉ DRUHY ONLINE PODVODŮ?</a:t>
            </a:r>
            <a:endParaRPr lang="cs-CZ" sz="3200" dirty="0">
              <a:solidFill>
                <a:srgbClr val="FFC000"/>
              </a:solidFill>
              <a:latin typeface="Encode Sans Black"/>
            </a:endParaRPr>
          </a:p>
        </p:txBody>
      </p:sp>
      <p:pic>
        <p:nvPicPr>
          <p:cNvPr id="5" name="Obrázek 4" descr="Obsah obrázku Lidská tvář, osoba, umění, ve tmě&#10;&#10;Popis byl vytvořen automaticky">
            <a:extLst>
              <a:ext uri="{FF2B5EF4-FFF2-40B4-BE49-F238E27FC236}">
                <a16:creationId xmlns:a16="http://schemas.microsoft.com/office/drawing/2014/main" id="{4A394AEE-C413-EA24-B7A2-F8E52DC00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488" y="0"/>
            <a:ext cx="5332185" cy="6858000"/>
          </a:xfrm>
          <a:prstGeom prst="rect">
            <a:avLst/>
          </a:prstGeom>
        </p:spPr>
      </p:pic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A8342E91-4BF3-BBA4-DAF0-9A49A4773BEE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 dirty="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1838288401"/>
      </p:ext>
    </p:extLst>
  </p:cSld>
  <p:clrMapOvr>
    <a:masterClrMapping/>
  </p:clrMapOvr>
  <p:transition spd="slow">
    <p:comb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Lidská tvář, počítač, oblečení, computer&#10;&#10;Popis byl vytvořen automaticky">
            <a:extLst>
              <a:ext uri="{FF2B5EF4-FFF2-40B4-BE49-F238E27FC236}">
                <a16:creationId xmlns:a16="http://schemas.microsoft.com/office/drawing/2014/main" id="{8960781A-99A2-B3DB-A8F5-EA40B298C6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9" r="17358" b="10935"/>
          <a:stretch/>
        </p:blipFill>
        <p:spPr>
          <a:xfrm>
            <a:off x="5588899" y="1192186"/>
            <a:ext cx="5958679" cy="5366252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D2ECAA5-2C24-9113-C700-EC29549FC53B}"/>
              </a:ext>
            </a:extLst>
          </p:cNvPr>
          <p:cNvSpPr/>
          <p:nvPr/>
        </p:nvSpPr>
        <p:spPr>
          <a:xfrm>
            <a:off x="705749" y="905778"/>
            <a:ext cx="9766300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4000" b="1" dirty="0">
                <a:solidFill>
                  <a:srgbClr val="00B0F0"/>
                </a:solidFill>
                <a:latin typeface="Encode Sans Black"/>
              </a:rPr>
              <a:t>NEJČASTĚJŠÍ ONLINE PODVODY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367DBFB0-CE49-D3EC-0930-7D1D9545DF38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78A144C-B8D9-97B7-2E1C-AB16BA09495D}"/>
              </a:ext>
            </a:extLst>
          </p:cNvPr>
          <p:cNvSpPr/>
          <p:nvPr/>
        </p:nvSpPr>
        <p:spPr>
          <a:xfrm>
            <a:off x="705749" y="1819592"/>
            <a:ext cx="10594974" cy="36625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cs-CZ" sz="2900" b="1" dirty="0">
                <a:solidFill>
                  <a:schemeClr val="bg1"/>
                </a:solidFill>
                <a:latin typeface="Encode Sans Black"/>
                <a:cs typeface="Segoe UI"/>
              </a:rPr>
              <a:t>- </a:t>
            </a:r>
            <a:r>
              <a:rPr lang="cs-CZ" sz="2900" b="1" dirty="0">
                <a:solidFill>
                  <a:srgbClr val="FD821A"/>
                </a:solidFill>
                <a:latin typeface="Encode Sans Black"/>
                <a:cs typeface="Segoe UI"/>
              </a:rPr>
              <a:t>PHISHING</a:t>
            </a:r>
            <a:r>
              <a:rPr lang="cs-CZ" sz="2900" b="1" dirty="0">
                <a:solidFill>
                  <a:schemeClr val="bg1"/>
                </a:solidFill>
                <a:latin typeface="Encode Sans Black"/>
                <a:cs typeface="Segoe UI"/>
              </a:rPr>
              <a:t> A </a:t>
            </a:r>
            <a:r>
              <a:rPr lang="cs-CZ" sz="2900" b="1" dirty="0">
                <a:solidFill>
                  <a:srgbClr val="FD821A"/>
                </a:solidFill>
                <a:latin typeface="Encode Sans Black"/>
                <a:cs typeface="Segoe UI"/>
              </a:rPr>
              <a:t>VISHING</a:t>
            </a:r>
            <a:r>
              <a:rPr lang="cs-CZ" sz="2900" dirty="0">
                <a:solidFill>
                  <a:schemeClr val="bg1"/>
                </a:solidFill>
                <a:latin typeface="Encode Sans Black" pitchFamily="2" charset="-18"/>
              </a:rPr>
              <a:t>,</a:t>
            </a:r>
          </a:p>
          <a:p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- </a:t>
            </a:r>
            <a:r>
              <a:rPr lang="cs-CZ" sz="2900" b="1" dirty="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ROMANCE SCAM</a:t>
            </a:r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,</a:t>
            </a:r>
          </a:p>
          <a:p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- </a:t>
            </a:r>
            <a:r>
              <a:rPr lang="cs-CZ" sz="2900" b="1" dirty="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BOSS SCAM</a:t>
            </a:r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,</a:t>
            </a:r>
          </a:p>
          <a:p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- </a:t>
            </a:r>
            <a:r>
              <a:rPr lang="cs-CZ" sz="2900" b="1" dirty="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INVOICE SCAM</a:t>
            </a:r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,</a:t>
            </a:r>
          </a:p>
          <a:p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- PODVODNÉ </a:t>
            </a:r>
            <a:r>
              <a:rPr lang="cs-CZ" sz="2900" b="1" dirty="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E-SHOPY,</a:t>
            </a:r>
          </a:p>
          <a:p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- PODVODNÁ </a:t>
            </a:r>
            <a:r>
              <a:rPr lang="cs-CZ" sz="2900" b="1" dirty="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REKLAMA</a:t>
            </a:r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, </a:t>
            </a:r>
          </a:p>
          <a:p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- PODVODNÉ </a:t>
            </a:r>
            <a:r>
              <a:rPr lang="cs-CZ" sz="2900" b="1" dirty="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VÝHRY</a:t>
            </a:r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NEBO</a:t>
            </a:r>
            <a:b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</a:br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</a:t>
            </a:r>
            <a:r>
              <a:rPr lang="cs-CZ" sz="2900" b="1" dirty="0">
                <a:solidFill>
                  <a:srgbClr val="FD821A"/>
                </a:solidFill>
                <a:latin typeface="Encode Sans Black" pitchFamily="2" charset="-18"/>
                <a:cs typeface="Segoe UI"/>
              </a:rPr>
              <a:t>MOBILNÍ PLATBY</a:t>
            </a:r>
            <a:r>
              <a:rPr lang="cs-CZ" sz="2900" b="1" dirty="0">
                <a:solidFill>
                  <a:schemeClr val="bg1"/>
                </a:solidFill>
                <a:latin typeface="Encode Sans Black" pitchFamily="2" charset="-18"/>
                <a:cs typeface="Segoe UI"/>
              </a:rPr>
              <a:t> (M-PLATBY).</a:t>
            </a:r>
          </a:p>
        </p:txBody>
      </p:sp>
    </p:spTree>
    <p:extLst>
      <p:ext uri="{BB962C8B-B14F-4D97-AF65-F5344CB8AC3E}">
        <p14:creationId xmlns:p14="http://schemas.microsoft.com/office/powerpoint/2010/main" val="2967176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5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4601BE9-6E5E-50EA-B06C-9CF7C7287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75" y="32657"/>
            <a:ext cx="5686425" cy="852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D4C49F7-8888-0DEE-D0C0-A6543DFD7401}"/>
              </a:ext>
            </a:extLst>
          </p:cNvPr>
          <p:cNvSpPr txBox="1"/>
          <p:nvPr/>
        </p:nvSpPr>
        <p:spPr>
          <a:xfrm>
            <a:off x="750744" y="2082635"/>
            <a:ext cx="6586352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3000">
                <a:solidFill>
                  <a:schemeClr val="bg1"/>
                </a:solidFill>
                <a:latin typeface="Encode Sans Black" pitchFamily="2" charset="-18"/>
              </a:rPr>
              <a:t>INTERNET JE SKVĚLÝ A ÚŽASNÝ NÁSTROJ! DĚTEM I DOSPĚLÝM NABÍZÍ VELKÉ MNOŽSTVÍ PŘÍLEŽITOSTÍ A MOŽNOSTÍ!</a:t>
            </a:r>
          </a:p>
          <a:p>
            <a:endParaRPr lang="cs-CZ" sz="3000">
              <a:latin typeface="Encode Sans Black" pitchFamily="2" charset="-18"/>
            </a:endParaRPr>
          </a:p>
          <a:p>
            <a:r>
              <a:rPr lang="cs-CZ" sz="3000">
                <a:solidFill>
                  <a:srgbClr val="00FF00"/>
                </a:solidFill>
                <a:latin typeface="Encode Sans Black" pitchFamily="2" charset="-18"/>
              </a:rPr>
              <a:t>NESMÍME OVŠEM ZAPOMÍNAT</a:t>
            </a:r>
          </a:p>
          <a:p>
            <a:r>
              <a:rPr lang="cs-CZ" sz="3000">
                <a:solidFill>
                  <a:srgbClr val="00FF00"/>
                </a:solidFill>
                <a:latin typeface="Encode Sans Black" pitchFamily="2" charset="-18"/>
              </a:rPr>
              <a:t>CHOVAT SE NA NĚM</a:t>
            </a:r>
          </a:p>
          <a:p>
            <a:r>
              <a:rPr lang="cs-CZ" sz="3000">
                <a:solidFill>
                  <a:srgbClr val="00FF00"/>
                </a:solidFill>
                <a:latin typeface="Encode Sans Black" pitchFamily="2" charset="-18"/>
              </a:rPr>
              <a:t>BEZPEČNĚ.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FA39C36-3D9F-F2E3-DF0D-9967080F12A6}"/>
              </a:ext>
            </a:extLst>
          </p:cNvPr>
          <p:cNvSpPr txBox="1"/>
          <p:nvPr/>
        </p:nvSpPr>
        <p:spPr>
          <a:xfrm>
            <a:off x="750744" y="464293"/>
            <a:ext cx="8813800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4400" b="1">
                <a:solidFill>
                  <a:srgbClr val="FFC000"/>
                </a:solidFill>
                <a:latin typeface="Encode Sans Black" pitchFamily="2" charset="-18"/>
              </a:rPr>
              <a:t>INTERNET</a:t>
            </a:r>
            <a:br>
              <a:rPr lang="cs-CZ" sz="4400" b="1">
                <a:solidFill>
                  <a:srgbClr val="FFC000"/>
                </a:solidFill>
                <a:latin typeface="Encode Sans Black" pitchFamily="2" charset="-18"/>
              </a:rPr>
            </a:br>
            <a:r>
              <a:rPr lang="cs-CZ" sz="4400" b="1">
                <a:solidFill>
                  <a:srgbClr val="FFC000"/>
                </a:solidFill>
                <a:latin typeface="Encode Sans Black" pitchFamily="2" charset="-18"/>
              </a:rPr>
              <a:t>JE SKVĚLÝ!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BDBBF82A-9332-901B-3171-DD12F90EC898}"/>
              </a:ext>
            </a:extLst>
          </p:cNvPr>
          <p:cNvSpPr/>
          <p:nvPr/>
        </p:nvSpPr>
        <p:spPr>
          <a:xfrm>
            <a:off x="11161361" y="65055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2638374395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5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A6BEAD8-0B77-43CC-E506-97B2C2F5D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0797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F9D0C44-719F-6A1F-AB93-58F7D48E1BCC}"/>
              </a:ext>
            </a:extLst>
          </p:cNvPr>
          <p:cNvSpPr txBox="1"/>
          <p:nvPr/>
        </p:nvSpPr>
        <p:spPr>
          <a:xfrm>
            <a:off x="711200" y="613113"/>
            <a:ext cx="8813800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800" b="1">
                <a:solidFill>
                  <a:schemeClr val="bg1"/>
                </a:solidFill>
                <a:latin typeface="Encode Sans Black" pitchFamily="2" charset="-18"/>
              </a:rPr>
              <a:t>ZDROJE INFORMACÍ</a:t>
            </a:r>
            <a:br>
              <a:rPr lang="cs-CZ" sz="2800" b="1">
                <a:solidFill>
                  <a:schemeClr val="bg1"/>
                </a:solidFill>
                <a:latin typeface="Encode Sans Black" pitchFamily="2" charset="-18"/>
              </a:rPr>
            </a:br>
            <a:r>
              <a:rPr lang="cs-CZ" sz="2800" b="1">
                <a:solidFill>
                  <a:schemeClr val="bg1"/>
                </a:solidFill>
                <a:latin typeface="Encode Sans Black" pitchFamily="2" charset="-18"/>
              </a:rPr>
              <a:t>K PROBLEMATICE</a:t>
            </a:r>
          </a:p>
          <a:p>
            <a:r>
              <a:rPr lang="cs-CZ" sz="2800" b="1">
                <a:solidFill>
                  <a:schemeClr val="bg1"/>
                </a:solidFill>
                <a:latin typeface="Encode Sans Black" pitchFamily="2" charset="-18"/>
              </a:rPr>
              <a:t>RIZIKOVÉHO CHOVÁNÍ</a:t>
            </a:r>
            <a:br>
              <a:rPr lang="cs-CZ" sz="2800" b="1">
                <a:solidFill>
                  <a:schemeClr val="bg1"/>
                </a:solidFill>
                <a:latin typeface="Encode Sans Black" pitchFamily="2" charset="-18"/>
              </a:rPr>
            </a:br>
            <a:r>
              <a:rPr lang="cs-CZ" sz="2800" b="1">
                <a:solidFill>
                  <a:schemeClr val="bg1"/>
                </a:solidFill>
                <a:latin typeface="Encode Sans Black" pitchFamily="2" charset="-18"/>
              </a:rPr>
              <a:t>NA INTERNETU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C1EF372-A83A-004C-E571-5DB420D356C0}"/>
              </a:ext>
            </a:extLst>
          </p:cNvPr>
          <p:cNvSpPr txBox="1"/>
          <p:nvPr/>
        </p:nvSpPr>
        <p:spPr>
          <a:xfrm>
            <a:off x="711200" y="2545764"/>
            <a:ext cx="10706100" cy="397031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800" b="1">
                <a:solidFill>
                  <a:srgbClr val="FD821A"/>
                </a:solidFill>
                <a:latin typeface="Encode Sans Black" pitchFamily="2" charset="-18"/>
              </a:rPr>
              <a:t>E-BEZPECI.CZ</a:t>
            </a:r>
            <a:endParaRPr lang="cs-CZ" sz="2800">
              <a:solidFill>
                <a:srgbClr val="FD821A"/>
              </a:solidFill>
              <a:latin typeface="Encode Sans Black" pitchFamily="2" charset="-18"/>
              <a:cs typeface="Calibri"/>
            </a:endParaRPr>
          </a:p>
          <a:p>
            <a:r>
              <a:rPr lang="cs-CZ" sz="2800" b="1">
                <a:solidFill>
                  <a:srgbClr val="FD821A"/>
                </a:solidFill>
                <a:latin typeface="Encode Sans Black" pitchFamily="2" charset="-18"/>
                <a:cs typeface="Calibri"/>
              </a:rPr>
              <a:t>KYBERGROOMING.CZ</a:t>
            </a:r>
          </a:p>
          <a:p>
            <a:r>
              <a:rPr lang="cs-CZ" sz="2800" b="1">
                <a:solidFill>
                  <a:srgbClr val="FD821A"/>
                </a:solidFill>
                <a:latin typeface="Encode Sans Black" pitchFamily="2" charset="-18"/>
                <a:cs typeface="Calibri"/>
              </a:rPr>
              <a:t>SEXTING.CZ </a:t>
            </a:r>
            <a:br>
              <a:rPr lang="cs-CZ" sz="2800" b="1">
                <a:solidFill>
                  <a:srgbClr val="FD821A"/>
                </a:solidFill>
                <a:latin typeface="Encode Sans Black" pitchFamily="2" charset="-18"/>
                <a:cs typeface="Calibri"/>
              </a:rPr>
            </a:br>
            <a:r>
              <a:rPr lang="cs-CZ" sz="2800" b="1">
                <a:solidFill>
                  <a:srgbClr val="FD821A"/>
                </a:solidFill>
                <a:latin typeface="Encode Sans Black" pitchFamily="2" charset="-18"/>
                <a:cs typeface="Calibri"/>
              </a:rPr>
              <a:t>VSITIFILM.CZ</a:t>
            </a:r>
          </a:p>
          <a:p>
            <a:endParaRPr lang="cs-CZ" sz="2800" b="1">
              <a:solidFill>
                <a:srgbClr val="FD821A"/>
              </a:solidFill>
              <a:latin typeface="Encode Sans Black" pitchFamily="2" charset="-18"/>
              <a:ea typeface="+mn-lt"/>
              <a:cs typeface="Calibri"/>
            </a:endParaRPr>
          </a:p>
          <a:p>
            <a:r>
              <a:rPr lang="cs-CZ" sz="2800" b="1">
                <a:solidFill>
                  <a:srgbClr val="FD821A"/>
                </a:solidFill>
                <a:latin typeface="Encode Sans Black" pitchFamily="2" charset="-18"/>
                <a:ea typeface="+mn-lt"/>
                <a:cs typeface="Calibri"/>
              </a:rPr>
              <a:t>POLICIE.CZ</a:t>
            </a:r>
          </a:p>
          <a:p>
            <a:r>
              <a:rPr lang="cs-CZ" sz="2800" b="1">
                <a:solidFill>
                  <a:srgbClr val="FD821A"/>
                </a:solidFill>
                <a:latin typeface="Encode Sans Black" pitchFamily="2" charset="-18"/>
                <a:ea typeface="+mn-lt"/>
                <a:cs typeface="Calibri"/>
              </a:rPr>
              <a:t>NUKIB.CZ</a:t>
            </a:r>
          </a:p>
          <a:p>
            <a:r>
              <a:rPr lang="cs-CZ" sz="2800" b="1">
                <a:solidFill>
                  <a:srgbClr val="FD821A"/>
                </a:solidFill>
                <a:latin typeface="Encode Sans Black" pitchFamily="2" charset="-18"/>
                <a:ea typeface="+mn-lt"/>
                <a:cs typeface="Calibri"/>
              </a:rPr>
              <a:t>MVCR.CZ</a:t>
            </a:r>
          </a:p>
          <a:p>
            <a:r>
              <a:rPr lang="cs-CZ" sz="2800" b="1">
                <a:solidFill>
                  <a:srgbClr val="FD821A"/>
                </a:solidFill>
                <a:latin typeface="Encode Sans Black" pitchFamily="2" charset="-18"/>
                <a:ea typeface="+mn-lt"/>
                <a:cs typeface="Calibri"/>
              </a:rPr>
              <a:t>PREVENCEKRIMINALITY.CZ</a:t>
            </a:r>
            <a:endParaRPr lang="cs-CZ" sz="2800" b="1">
              <a:solidFill>
                <a:srgbClr val="FD821A"/>
              </a:solidFill>
              <a:latin typeface="Encode Sans Black" pitchFamily="2" charset="-18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1423491"/>
      </p:ext>
    </p:extLst>
  </p:cSld>
  <p:clrMapOvr>
    <a:masterClrMapping/>
  </p:clrMapOvr>
  <p:transition spd="slow">
    <p:comb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5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extLst>
              <a:ext uri="{FF2B5EF4-FFF2-40B4-BE49-F238E27FC236}">
                <a16:creationId xmlns:a16="http://schemas.microsoft.com/office/drawing/2014/main" id="{2F642362-DF99-6767-6A50-D6DD8EEB1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959" y="208051"/>
            <a:ext cx="6441897" cy="644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F9D0C44-719F-6A1F-AB93-58F7D48E1BCC}"/>
              </a:ext>
            </a:extLst>
          </p:cNvPr>
          <p:cNvSpPr txBox="1"/>
          <p:nvPr/>
        </p:nvSpPr>
        <p:spPr>
          <a:xfrm>
            <a:off x="711200" y="749300"/>
            <a:ext cx="88138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4400" b="1">
                <a:solidFill>
                  <a:srgbClr val="FFC000"/>
                </a:solidFill>
                <a:latin typeface="Encode Sans Black" pitchFamily="2" charset="-18"/>
              </a:rPr>
              <a:t>FILMY A KAMPANĚ</a:t>
            </a:r>
            <a:endParaRPr lang="cs-CZ" sz="4400">
              <a:latin typeface="Encode Sans Black" pitchFamily="2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C1EF372-A83A-004C-E571-5DB420D356C0}"/>
              </a:ext>
            </a:extLst>
          </p:cNvPr>
          <p:cNvSpPr txBox="1"/>
          <p:nvPr/>
        </p:nvSpPr>
        <p:spPr>
          <a:xfrm>
            <a:off x="711200" y="1765300"/>
            <a:ext cx="11163300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3200" b="1">
                <a:solidFill>
                  <a:srgbClr val="FD821A"/>
                </a:solidFill>
                <a:latin typeface="Encode Sans Black" pitchFamily="2" charset="-18"/>
              </a:rPr>
              <a:t>V SÍTI</a:t>
            </a:r>
            <a:br>
              <a:rPr lang="cs-CZ" sz="3200" b="1">
                <a:solidFill>
                  <a:srgbClr val="FD821A"/>
                </a:solidFill>
                <a:latin typeface="Encode Sans Black" pitchFamily="2" charset="-18"/>
              </a:rPr>
            </a:br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ea typeface="Open Sans"/>
                <a:cs typeface="Open Sans"/>
              </a:rPr>
              <a:t>#MARTYISDEAD</a:t>
            </a:r>
            <a:br>
              <a:rPr lang="cs-CZ" sz="3200" b="1">
                <a:solidFill>
                  <a:srgbClr val="FD821A"/>
                </a:solidFill>
                <a:latin typeface="Encode Sans Black" pitchFamily="2" charset="-18"/>
                <a:ea typeface="Open Sans"/>
                <a:cs typeface="Open Sans"/>
              </a:rPr>
            </a:br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ea typeface="Open Sans"/>
                <a:cs typeface="Open Sans"/>
              </a:rPr>
              <a:t>NA HORY</a:t>
            </a:r>
            <a:br>
              <a:rPr lang="cs-CZ" sz="3200" b="1">
                <a:solidFill>
                  <a:srgbClr val="FD821A"/>
                </a:solidFill>
                <a:latin typeface="Encode Sans Black" pitchFamily="2" charset="-18"/>
                <a:ea typeface="Open Sans"/>
                <a:cs typeface="Open Sans"/>
              </a:rPr>
            </a:br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ea typeface="Open Sans"/>
                <a:cs typeface="Arial"/>
              </a:rPr>
              <a:t>#SAYNO!</a:t>
            </a:r>
            <a:br>
              <a:rPr lang="cs-CZ" sz="3200" b="1">
                <a:solidFill>
                  <a:srgbClr val="FD821A"/>
                </a:solidFill>
                <a:latin typeface="Encode Sans Black" pitchFamily="2" charset="-18"/>
                <a:ea typeface="Open Sans"/>
                <a:cs typeface="Arial"/>
              </a:rPr>
            </a:br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ea typeface="Open Sans"/>
                <a:cs typeface="Arial"/>
              </a:rPr>
              <a:t>SEZNAM SE BEZPEČNĚ</a:t>
            </a:r>
            <a:br>
              <a:rPr lang="cs-CZ" sz="3200" b="1">
                <a:solidFill>
                  <a:srgbClr val="FD821A"/>
                </a:solidFill>
                <a:latin typeface="Encode Sans Black" pitchFamily="2" charset="-18"/>
                <a:ea typeface="Open Sans"/>
                <a:cs typeface="Arial"/>
              </a:rPr>
            </a:br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ea typeface="Open Sans"/>
                <a:cs typeface="Arial"/>
              </a:rPr>
              <a:t>(1, 2, 3)</a:t>
            </a:r>
            <a:endParaRPr lang="cs-CZ" sz="3200" b="1">
              <a:solidFill>
                <a:schemeClr val="bg1"/>
              </a:solidFill>
              <a:latin typeface="Encode Sans Black" pitchFamily="2" charset="-18"/>
              <a:ea typeface="Open Sans"/>
              <a:cs typeface="Arial"/>
            </a:endParaRPr>
          </a:p>
          <a:p>
            <a:endParaRPr lang="cs-CZ" sz="3200" b="1">
              <a:solidFill>
                <a:srgbClr val="FFFFFF"/>
              </a:solidFill>
              <a:latin typeface="Encode Sans Black" pitchFamily="2" charset="-18"/>
              <a:ea typeface="Open Sans"/>
              <a:cs typeface="Calibri"/>
            </a:endParaRPr>
          </a:p>
          <a:p>
            <a:endParaRPr lang="cs-CZ" sz="3200" b="1">
              <a:solidFill>
                <a:srgbClr val="FFFFFF"/>
              </a:solidFill>
              <a:latin typeface="Encode Sans Black" pitchFamily="2" charset="-18"/>
              <a:ea typeface="Open Sans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1806089"/>
      </p:ext>
    </p:extLst>
  </p:cSld>
  <p:clrMapOvr>
    <a:masterClrMapping/>
  </p:clrMapOvr>
  <p:transition spd="slow">
    <p:comb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5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2511E42-6FDC-594F-D203-118B0BC6A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F9D0C44-719F-6A1F-AB93-58F7D48E1BCC}"/>
              </a:ext>
            </a:extLst>
          </p:cNvPr>
          <p:cNvSpPr txBox="1"/>
          <p:nvPr/>
        </p:nvSpPr>
        <p:spPr>
          <a:xfrm>
            <a:off x="711200" y="749300"/>
            <a:ext cx="881380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4400" b="1">
                <a:solidFill>
                  <a:srgbClr val="FFC000"/>
                </a:solidFill>
                <a:latin typeface="Encode Sans Black" pitchFamily="2" charset="-18"/>
              </a:rPr>
              <a:t>ONLINE POMOC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C1EF372-A83A-004C-E571-5DB420D356C0}"/>
              </a:ext>
            </a:extLst>
          </p:cNvPr>
          <p:cNvSpPr txBox="1"/>
          <p:nvPr/>
        </p:nvSpPr>
        <p:spPr>
          <a:xfrm>
            <a:off x="711200" y="1765300"/>
            <a:ext cx="9652000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ea typeface="+mn-lt"/>
                <a:cs typeface="+mn-lt"/>
              </a:rPr>
              <a:t>LINKABEZPECI.CZ</a:t>
            </a:r>
            <a:endParaRPr lang="cs-CZ" sz="3200" b="1">
              <a:solidFill>
                <a:schemeClr val="bg1"/>
              </a:solidFill>
              <a:latin typeface="Encode Sans Black" pitchFamily="2" charset="-18"/>
              <a:ea typeface="+mn-lt"/>
              <a:cs typeface="+mn-lt"/>
            </a:endParaRPr>
          </a:p>
          <a:p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ea typeface="+mn-lt"/>
                <a:cs typeface="+mn-lt"/>
              </a:rPr>
              <a:t>DITEKRIZE.CZ</a:t>
            </a:r>
            <a:br>
              <a:rPr lang="cs-CZ" sz="3200" b="1">
                <a:solidFill>
                  <a:srgbClr val="FD821A"/>
                </a:solidFill>
                <a:latin typeface="Encode Sans Black" pitchFamily="2" charset="-18"/>
                <a:ea typeface="+mn-lt"/>
                <a:cs typeface="+mn-lt"/>
              </a:rPr>
            </a:br>
            <a:r>
              <a:rPr lang="cs-CZ" sz="3200" b="1">
                <a:solidFill>
                  <a:srgbClr val="FD821A"/>
                </a:solidFill>
                <a:latin typeface="Encode Sans Black" pitchFamily="2" charset="-18"/>
                <a:ea typeface="+mn-lt"/>
                <a:cs typeface="+mn-lt"/>
              </a:rPr>
              <a:t>NAPISNAM.CZ</a:t>
            </a:r>
            <a:endParaRPr lang="cs-CZ" sz="3200">
              <a:solidFill>
                <a:schemeClr val="bg1"/>
              </a:solidFill>
              <a:latin typeface="Encode Sans Black" pitchFamily="2" charset="-18"/>
              <a:ea typeface="+mn-lt"/>
              <a:cs typeface="+mn-lt"/>
            </a:endParaRPr>
          </a:p>
          <a:p>
            <a:endParaRPr lang="cs-CZ" sz="2800" b="1">
              <a:solidFill>
                <a:srgbClr val="FFC000"/>
              </a:solidFill>
              <a:latin typeface="Encode Sans Black" pitchFamily="2" charset="-18"/>
            </a:endParaRPr>
          </a:p>
          <a:p>
            <a:endParaRPr lang="cs-CZ" sz="2800" b="1">
              <a:solidFill>
                <a:schemeClr val="bg1"/>
              </a:solidFill>
              <a:latin typeface="Encode Sans Black" pitchFamily="2" charset="-18"/>
              <a:ea typeface="+mn-lt"/>
              <a:cs typeface="+mn-lt"/>
            </a:endParaRPr>
          </a:p>
          <a:p>
            <a:endParaRPr lang="cs-CZ" sz="2400" b="1">
              <a:solidFill>
                <a:srgbClr val="0070C0"/>
              </a:solidFill>
              <a:latin typeface="Encode Sans Black" pitchFamily="2" charset="-18"/>
              <a:ea typeface="Open Sans"/>
              <a:cs typeface="Open Sans"/>
            </a:endParaRPr>
          </a:p>
          <a:p>
            <a:endParaRPr lang="cs-CZ" sz="2800" b="1">
              <a:solidFill>
                <a:schemeClr val="bg1"/>
              </a:solidFill>
              <a:latin typeface="Encode Sans Black" pitchFamily="2" charset="-18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632022"/>
      </p:ext>
    </p:extLst>
  </p:cSld>
  <p:clrMapOvr>
    <a:masterClrMapping/>
  </p:clrMapOvr>
  <p:transition spd="slow">
    <p:comb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1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motion #animation #gif | Optical illusions art, Optical illusion gif, Cool  optical illusions">
            <a:extLst>
              <a:ext uri="{FF2B5EF4-FFF2-40B4-BE49-F238E27FC236}">
                <a16:creationId xmlns:a16="http://schemas.microsoft.com/office/drawing/2014/main" id="{5A80524F-0674-57B4-34E6-789180F95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660" y="1593265"/>
            <a:ext cx="1835735" cy="183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A325A66F-F601-1313-B6FC-73B6FDE81E11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D14A18A8-F4B9-17A9-D520-80DC73FFB387}"/>
              </a:ext>
            </a:extLst>
          </p:cNvPr>
          <p:cNvSpPr/>
          <p:nvPr/>
        </p:nvSpPr>
        <p:spPr>
          <a:xfrm>
            <a:off x="11008961" y="63531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464A49A-C5C5-A316-6F6E-B277942D4010}"/>
              </a:ext>
            </a:extLst>
          </p:cNvPr>
          <p:cNvSpPr txBox="1"/>
          <p:nvPr/>
        </p:nvSpPr>
        <p:spPr>
          <a:xfrm>
            <a:off x="874855" y="3429000"/>
            <a:ext cx="12192000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6000" b="1">
                <a:solidFill>
                  <a:schemeClr val="bg1"/>
                </a:solidFill>
                <a:latin typeface="Encode Sans Black" pitchFamily="2" charset="-18"/>
              </a:rPr>
              <a:t>DĚKUJEME</a:t>
            </a:r>
          </a:p>
          <a:p>
            <a:r>
              <a:rPr lang="cs-CZ" sz="4000" b="1">
                <a:solidFill>
                  <a:schemeClr val="bg1"/>
                </a:solidFill>
                <a:latin typeface="Encode Sans Black" pitchFamily="2" charset="-18"/>
              </a:rPr>
              <a:t>ZA POZORNOST!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2D3A58-1400-7780-BE93-E27E3FB5A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A93DE9DE-D058-07A8-B1DF-0C6E970695DC}"/>
              </a:ext>
            </a:extLst>
          </p:cNvPr>
          <p:cNvSpPr/>
          <p:nvPr/>
        </p:nvSpPr>
        <p:spPr>
          <a:xfrm>
            <a:off x="11161361" y="6505575"/>
            <a:ext cx="1183039" cy="410526"/>
          </a:xfrm>
          <a:prstGeom prst="roundRect">
            <a:avLst/>
          </a:prstGeom>
          <a:noFill/>
          <a:ln w="76200">
            <a:noFill/>
          </a:ln>
          <a:effectLst>
            <a:glow>
              <a:srgbClr val="00B0F0"/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050">
                <a:solidFill>
                  <a:schemeClr val="bg2"/>
                </a:solidFill>
                <a:latin typeface="Encode Sans ExtraBold" pitchFamily="2" charset="-18"/>
              </a:rPr>
              <a:t>E-BEZPEČÍ ©</a:t>
            </a:r>
          </a:p>
        </p:txBody>
      </p:sp>
    </p:spTree>
    <p:extLst>
      <p:ext uri="{BB962C8B-B14F-4D97-AF65-F5344CB8AC3E}">
        <p14:creationId xmlns:p14="http://schemas.microsoft.com/office/powerpoint/2010/main" val="222229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1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5464A49A-C5C5-A316-6F6E-B277942D4010}"/>
              </a:ext>
            </a:extLst>
          </p:cNvPr>
          <p:cNvSpPr txBox="1"/>
          <p:nvPr/>
        </p:nvSpPr>
        <p:spPr>
          <a:xfrm>
            <a:off x="0" y="2514599"/>
            <a:ext cx="121920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cs-CZ" sz="2800" b="1">
                <a:solidFill>
                  <a:schemeClr val="bg1"/>
                </a:solidFill>
                <a:latin typeface="Encode Sans Black" pitchFamily="2" charset="-18"/>
              </a:rPr>
              <a:t>TUTO PREZENTACI PRO VÁS PŘIPRAVILI:</a:t>
            </a:r>
          </a:p>
        </p:txBody>
      </p:sp>
      <p:pic>
        <p:nvPicPr>
          <p:cNvPr id="6" name="Obrázek 5" descr="Obsah obrázku text, Písmo, logo, symbol&#10;&#10;Popis byl vytvořen automaticky">
            <a:extLst>
              <a:ext uri="{FF2B5EF4-FFF2-40B4-BE49-F238E27FC236}">
                <a16:creationId xmlns:a16="http://schemas.microsoft.com/office/drawing/2014/main" id="{1B4C6E7B-848B-C222-FAC8-CDB4472EB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167" y="3233361"/>
            <a:ext cx="2389637" cy="118872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39EC9D4-067D-349E-E570-CEDD63BAD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5587" y="3421460"/>
            <a:ext cx="2386099" cy="797443"/>
          </a:xfrm>
          <a:prstGeom prst="rect">
            <a:avLst/>
          </a:prstGeom>
        </p:spPr>
      </p:pic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02D007D9-C975-B10A-BD03-FA0098CCD1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3753272"/>
              </p:ext>
            </p:extLst>
          </p:nvPr>
        </p:nvGraphicFramePr>
        <p:xfrm>
          <a:off x="2442447" y="3571263"/>
          <a:ext cx="2025369" cy="497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2551814" imgH="627557" progId="CorelDraw.Graphic.23">
                  <p:embed/>
                </p:oleObj>
              </mc:Choice>
              <mc:Fallback>
                <p:oleObj name="CorelDRAW" r:id="rId5" imgW="2551814" imgH="627557" progId="CorelDraw.Graphic.23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02D007D9-C975-B10A-BD03-FA0098CCD1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42447" y="3571263"/>
                        <a:ext cx="2025369" cy="497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535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7B0DD4A5-8096-2189-3D46-E3A55E3E9E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777604"/>
              </p:ext>
            </p:extLst>
          </p:nvPr>
        </p:nvGraphicFramePr>
        <p:xfrm>
          <a:off x="4796631" y="2895600"/>
          <a:ext cx="259873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2598125" imgH="1066091" progId="CorelDraw.Graphic.23">
                  <p:embed/>
                </p:oleObj>
              </mc:Choice>
              <mc:Fallback>
                <p:oleObj name="CorelDRAW" r:id="rId2" imgW="2598125" imgH="1066091" progId="CorelDraw.Graphic.23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7B0DD4A5-8096-2189-3D46-E3A55E3E9E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96631" y="2895600"/>
                        <a:ext cx="2598737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992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411F4B53B742846B8F490A5805728DE" ma:contentTypeVersion="15" ma:contentTypeDescription="Vytvoří nový dokument" ma:contentTypeScope="" ma:versionID="c88b93ef386ecf7f97995abbb7afc520">
  <xsd:schema xmlns:xsd="http://www.w3.org/2001/XMLSchema" xmlns:xs="http://www.w3.org/2001/XMLSchema" xmlns:p="http://schemas.microsoft.com/office/2006/metadata/properties" xmlns:ns3="9089e5c5-6580-4bd6-ade5-1b6eaa659154" xmlns:ns4="3b7e7968-636e-4084-b171-5934c3432604" targetNamespace="http://schemas.microsoft.com/office/2006/metadata/properties" ma:root="true" ma:fieldsID="2975282ed6e225b8a140246768154538" ns3:_="" ns4:_="">
    <xsd:import namespace="9089e5c5-6580-4bd6-ade5-1b6eaa659154"/>
    <xsd:import namespace="3b7e7968-636e-4084-b171-5934c343260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89e5c5-6580-4bd6-ade5-1b6eaa6591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7e7968-636e-4084-b171-5934c343260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89e5c5-6580-4bd6-ade5-1b6eaa659154" xsi:nil="true"/>
  </documentManagement>
</p:properties>
</file>

<file path=customXml/itemProps1.xml><?xml version="1.0" encoding="utf-8"?>
<ds:datastoreItem xmlns:ds="http://schemas.openxmlformats.org/officeDocument/2006/customXml" ds:itemID="{3659D0E9-2658-4E75-B0B2-B05B5F50C972}">
  <ds:schemaRefs>
    <ds:schemaRef ds:uri="3b7e7968-636e-4084-b171-5934c3432604"/>
    <ds:schemaRef ds:uri="9089e5c5-6580-4bd6-ade5-1b6eaa6591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53FF062-9477-433C-8D37-6542FF1C30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2ECC28-89F5-4A57-ABA0-E574F1D7086E}">
  <ds:schemaRefs>
    <ds:schemaRef ds:uri="http://purl.org/dc/dcmitype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9089e5c5-6580-4bd6-ade5-1b6eaa659154"/>
    <ds:schemaRef ds:uri="http://schemas.openxmlformats.org/package/2006/metadata/core-properties"/>
    <ds:schemaRef ds:uri="3b7e7968-636e-4084-b171-5934c3432604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3736</Words>
  <Application>Microsoft Office PowerPoint</Application>
  <PresentationFormat>Širokoúhlá obrazovka</PresentationFormat>
  <Paragraphs>391</Paragraphs>
  <Slides>38</Slides>
  <Notes>35</Notes>
  <HiddenSlides>0</HiddenSlides>
  <MMClips>0</MMClips>
  <ScaleCrop>false</ScaleCrop>
  <HeadingPairs>
    <vt:vector size="8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9" baseType="lpstr">
      <vt:lpstr>Encode Sans ExtraBold</vt:lpstr>
      <vt:lpstr>Calibri</vt:lpstr>
      <vt:lpstr>Arial</vt:lpstr>
      <vt:lpstr>Kalam-Regular</vt:lpstr>
      <vt:lpstr>Encode Sans SemiExpandedBlack</vt:lpstr>
      <vt:lpstr>Kalam-Bold</vt:lpstr>
      <vt:lpstr>Encode Sans Black</vt:lpstr>
      <vt:lpstr>Segoe UI</vt:lpstr>
      <vt:lpstr>Calibri Light</vt:lpstr>
      <vt:lpstr>Motiv Office</vt:lpstr>
      <vt:lpstr>CorelDRAW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Kopecky Kamil</dc:creator>
  <cp:lastModifiedBy>Lukáš Kubala</cp:lastModifiedBy>
  <cp:revision>14</cp:revision>
  <dcterms:created xsi:type="dcterms:W3CDTF">2023-11-08T10:36:49Z</dcterms:created>
  <dcterms:modified xsi:type="dcterms:W3CDTF">2023-12-09T15:20:34Z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0x0101000411F4B53B742846B8F490A5805728DE</vt:lpwstr>
  </property>
</Properties>
</file>